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0"/>
  </p:notesMasterIdLst>
  <p:sldIdLst>
    <p:sldId id="275" r:id="rId2"/>
    <p:sldId id="276" r:id="rId3"/>
    <p:sldId id="324" r:id="rId4"/>
    <p:sldId id="277" r:id="rId5"/>
    <p:sldId id="359" r:id="rId6"/>
    <p:sldId id="278" r:id="rId7"/>
    <p:sldId id="279" r:id="rId8"/>
    <p:sldId id="360" r:id="rId9"/>
    <p:sldId id="325" r:id="rId10"/>
    <p:sldId id="280" r:id="rId11"/>
    <p:sldId id="327" r:id="rId12"/>
    <p:sldId id="328" r:id="rId13"/>
    <p:sldId id="326" r:id="rId14"/>
    <p:sldId id="284" r:id="rId15"/>
    <p:sldId id="312" r:id="rId16"/>
    <p:sldId id="361" r:id="rId17"/>
    <p:sldId id="313" r:id="rId18"/>
    <p:sldId id="281" r:id="rId19"/>
    <p:sldId id="282" r:id="rId20"/>
    <p:sldId id="285" r:id="rId21"/>
    <p:sldId id="286" r:id="rId22"/>
    <p:sldId id="288" r:id="rId23"/>
    <p:sldId id="287" r:id="rId24"/>
    <p:sldId id="289" r:id="rId25"/>
    <p:sldId id="314" r:id="rId26"/>
    <p:sldId id="316" r:id="rId27"/>
    <p:sldId id="318" r:id="rId28"/>
    <p:sldId id="320" r:id="rId29"/>
    <p:sldId id="322" r:id="rId30"/>
    <p:sldId id="323" r:id="rId31"/>
    <p:sldId id="362" r:id="rId32"/>
    <p:sldId id="292" r:id="rId33"/>
    <p:sldId id="296" r:id="rId34"/>
    <p:sldId id="329" r:id="rId35"/>
    <p:sldId id="330" r:id="rId36"/>
    <p:sldId id="333" r:id="rId37"/>
    <p:sldId id="297" r:id="rId38"/>
    <p:sldId id="331" r:id="rId39"/>
    <p:sldId id="332" r:id="rId40"/>
    <p:sldId id="308" r:id="rId41"/>
    <p:sldId id="298" r:id="rId42"/>
    <p:sldId id="334" r:id="rId43"/>
    <p:sldId id="335" r:id="rId44"/>
    <p:sldId id="336" r:id="rId45"/>
    <p:sldId id="337" r:id="rId46"/>
    <p:sldId id="339" r:id="rId47"/>
    <p:sldId id="301" r:id="rId48"/>
    <p:sldId id="309" r:id="rId49"/>
    <p:sldId id="340" r:id="rId50"/>
    <p:sldId id="341" r:id="rId51"/>
    <p:sldId id="342" r:id="rId52"/>
    <p:sldId id="343" r:id="rId53"/>
    <p:sldId id="344" r:id="rId54"/>
    <p:sldId id="345" r:id="rId55"/>
    <p:sldId id="346" r:id="rId56"/>
    <p:sldId id="347" r:id="rId57"/>
    <p:sldId id="348" r:id="rId58"/>
    <p:sldId id="349" r:id="rId59"/>
    <p:sldId id="350" r:id="rId60"/>
    <p:sldId id="351" r:id="rId61"/>
    <p:sldId id="352" r:id="rId62"/>
    <p:sldId id="353" r:id="rId63"/>
    <p:sldId id="354" r:id="rId64"/>
    <p:sldId id="355" r:id="rId65"/>
    <p:sldId id="356" r:id="rId66"/>
    <p:sldId id="311" r:id="rId67"/>
    <p:sldId id="357" r:id="rId68"/>
    <p:sldId id="358" r:id="rId69"/>
  </p:sldIdLst>
  <p:sldSz cx="9144000" cy="6858000" type="screen4x3"/>
  <p:notesSz cx="7086600" cy="9372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59" autoAdjust="0"/>
    <p:restoredTop sz="94671" autoAdjust="0"/>
  </p:normalViewPr>
  <p:slideViewPr>
    <p:cSldViewPr>
      <p:cViewPr>
        <p:scale>
          <a:sx n="60" d="100"/>
          <a:sy n="60" d="100"/>
        </p:scale>
        <p:origin x="-2316" y="-7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77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860" cy="468630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14100" y="0"/>
            <a:ext cx="3070860" cy="468630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r">
              <a:defRPr sz="1200"/>
            </a:lvl1pPr>
          </a:lstStyle>
          <a:p>
            <a:fld id="{F2C6CD00-51FF-4314-9E87-DD9C2696B935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703263"/>
            <a:ext cx="4686300" cy="3514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046" tIns="47023" rIns="94046" bIns="47023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8660" y="4451985"/>
            <a:ext cx="5669280" cy="4217670"/>
          </a:xfrm>
          <a:prstGeom prst="rect">
            <a:avLst/>
          </a:prstGeom>
        </p:spPr>
        <p:txBody>
          <a:bodyPr vert="horz" lIns="94046" tIns="47023" rIns="94046" bIns="4702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02343"/>
            <a:ext cx="3070860" cy="468630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14100" y="8902343"/>
            <a:ext cx="3070860" cy="468630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r">
              <a:defRPr sz="1200"/>
            </a:lvl1pPr>
          </a:lstStyle>
          <a:p>
            <a:fld id="{AFFAD34B-B0DD-4877-9915-921B6AB9496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55264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688039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20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495919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21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287405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22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549703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23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426403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24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875894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32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67325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33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892268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37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579366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40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624687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41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52723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35057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47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455336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48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569526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66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54611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56912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80863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75889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759656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14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08268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18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71584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FAD34B-B0DD-4877-9915-921B6AB94965}" type="slidenum">
              <a:rPr lang="en-NZ" smtClean="0"/>
              <a:t>19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35843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B415-618A-41BC-8044-850446558857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8D72-D4EB-4DDC-8D89-649D4DA273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88718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B415-618A-41BC-8044-850446558857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8D72-D4EB-4DDC-8D89-649D4DA273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68837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B415-618A-41BC-8044-850446558857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8D72-D4EB-4DDC-8D89-649D4DA273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19424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B415-618A-41BC-8044-850446558857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8D72-D4EB-4DDC-8D89-649D4DA273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27212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B415-618A-41BC-8044-850446558857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8D72-D4EB-4DDC-8D89-649D4DA273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05739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B415-618A-41BC-8044-850446558857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8D72-D4EB-4DDC-8D89-649D4DA273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36380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B415-618A-41BC-8044-850446558857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8D72-D4EB-4DDC-8D89-649D4DA273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08937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B415-618A-41BC-8044-850446558857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8D72-D4EB-4DDC-8D89-649D4DA273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1471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B415-618A-41BC-8044-850446558857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8D72-D4EB-4DDC-8D89-649D4DA273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3807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B415-618A-41BC-8044-850446558857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8D72-D4EB-4DDC-8D89-649D4DA273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14108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B415-618A-41BC-8044-850446558857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8D72-D4EB-4DDC-8D89-649D4DA273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98514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FB415-618A-41BC-8044-850446558857}" type="datetimeFigureOut">
              <a:rPr lang="en-NZ" smtClean="0"/>
              <a:t>13/04/2015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A8D72-D4EB-4DDC-8D89-649D4DA2734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4652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110.png"/><Relationship Id="rId4" Type="http://schemas.openxmlformats.org/officeDocument/2006/relationships/image" Target="../media/image15.png"/><Relationship Id="rId9" Type="http://schemas.openxmlformats.org/officeDocument/2006/relationships/image" Target="../media/image10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1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3.png"/><Relationship Id="rId7" Type="http://schemas.openxmlformats.org/officeDocument/2006/relationships/image" Target="../media/image2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3" Type="http://schemas.openxmlformats.org/officeDocument/2006/relationships/image" Target="../media/image13.png"/><Relationship Id="rId7" Type="http://schemas.openxmlformats.org/officeDocument/2006/relationships/image" Target="../media/image3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gif"/><Relationship Id="rId5" Type="http://schemas.openxmlformats.org/officeDocument/2006/relationships/image" Target="../media/image31.gif"/><Relationship Id="rId4" Type="http://schemas.openxmlformats.org/officeDocument/2006/relationships/image" Target="../media/image30.png"/><Relationship Id="rId9" Type="http://schemas.openxmlformats.org/officeDocument/2006/relationships/image" Target="../media/image3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0.png"/><Relationship Id="rId3" Type="http://schemas.openxmlformats.org/officeDocument/2006/relationships/image" Target="../media/image13.png"/><Relationship Id="rId7" Type="http://schemas.openxmlformats.org/officeDocument/2006/relationships/image" Target="../media/image3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3.png"/><Relationship Id="rId7" Type="http://schemas.openxmlformats.org/officeDocument/2006/relationships/image" Target="../media/image4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3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microsoft.com/office/2007/relationships/hdphoto" Target="../media/hdphoto1.wdp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0.png"/><Relationship Id="rId4" Type="http://schemas.microsoft.com/office/2007/relationships/hdphoto" Target="../media/hdphoto1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homologous+series+alcohols+structural+formulas&amp;source=images&amp;cd=&amp;cad=rja&amp;uact=8&amp;ved=0CAcQjRw&amp;url=http://graducation.weebly.com/gcse-chemistry-structures-of-organic-compounds.html&amp;ei=qIsmVaW1HZLgoATMgIH4CQ&amp;bvm=bv.90491159,d.cGU&amp;psig=AFQjCNGY59lA_kEXSJdp7ANDIMNgJNSgjw&amp;ust=142867587982606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hemistryrules.me.uk/junior/organic.htm" TargetMode="Externa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050"/>
            <a:ext cx="9187573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Organic Chemistry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CDO IB Chemistry </a:t>
            </a:r>
            <a:r>
              <a:rPr lang="en-US" dirty="0" err="1" smtClean="0">
                <a:solidFill>
                  <a:schemeClr val="bg1"/>
                </a:solidFill>
              </a:rPr>
              <a:t>sl</a:t>
            </a:r>
            <a:endParaRPr lang="en-NZ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Unit 11 Topic 10</a:t>
            </a:r>
            <a:endParaRPr lang="en-NZ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26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rystmol.com/structures/diamo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07" y="0"/>
            <a:ext cx="9153507" cy="688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Structural Isomers</a:t>
            </a:r>
            <a:endParaRPr lang="en-NZ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Isomers</a:t>
            </a:r>
          </a:p>
          <a:p>
            <a:pPr lvl="1"/>
            <a:r>
              <a:rPr lang="en-US" dirty="0" smtClean="0"/>
              <a:t>Compounds with the same molecular formula but with different arrangements of atoms.</a:t>
            </a:r>
            <a:endParaRPr lang="en-US" dirty="0"/>
          </a:p>
          <a:p>
            <a:r>
              <a:rPr lang="en-US" dirty="0" smtClean="0"/>
              <a:t>Examples</a:t>
            </a:r>
          </a:p>
          <a:p>
            <a:pPr marL="0" indent="0">
              <a:buNone/>
            </a:pPr>
            <a:endParaRPr lang="en-NZ" dirty="0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445816"/>
            <a:ext cx="5328592" cy="250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063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700"/>
            <a:ext cx="91567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Structural Isomers</a:t>
            </a:r>
            <a:endParaRPr lang="en-NZ" dirty="0">
              <a:solidFill>
                <a:schemeClr val="bg1"/>
              </a:solidFill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7"/>
            <a:ext cx="756084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021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700"/>
            <a:ext cx="91567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7344816" cy="396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Isomers</a:t>
            </a:r>
            <a:endParaRPr lang="en-N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64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700"/>
            <a:ext cx="91567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NZ" dirty="0" smtClean="0">
                <a:solidFill>
                  <a:schemeClr val="bg1"/>
                </a:solidFill>
              </a:rPr>
              <a:t>Organic Compound Notation</a:t>
            </a:r>
            <a:endParaRPr lang="en-NZ" dirty="0">
              <a:solidFill>
                <a:schemeClr val="bg1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34220"/>
            <a:ext cx="7560840" cy="4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004048" y="2132856"/>
            <a:ext cx="3312368" cy="37778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067944" y="3397001"/>
            <a:ext cx="1512168" cy="1249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30328" y="4646536"/>
            <a:ext cx="612068" cy="36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55576" y="2132856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16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2.bp.blogspot.com/-d7omqjdQVe4/TiQcXV06HtI/AAAAAAAAAj0/UoczxOL0cfM/s1600/Chemical%2BBonds%2Btw20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2936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NZ" b="1" dirty="0" smtClean="0"/>
              <a:t>Nomenclature</a:t>
            </a:r>
            <a:endParaRPr lang="en-NZ" b="1" dirty="0"/>
          </a:p>
        </p:txBody>
      </p:sp>
    </p:spTree>
    <p:extLst>
      <p:ext uri="{BB962C8B-B14F-4D97-AF65-F5344CB8AC3E}">
        <p14:creationId xmlns:p14="http://schemas.microsoft.com/office/powerpoint/2010/main" val="121473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20638"/>
            <a:ext cx="922337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Organic Nomenclature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  <a:solidFill>
            <a:schemeClr val="tx1"/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Rule 1:  Identify the longest straight or continuous chain of carbon atoms; this gives the stem of the name as follows.  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491983"/>
              </p:ext>
            </p:extLst>
          </p:nvPr>
        </p:nvGraphicFramePr>
        <p:xfrm>
          <a:off x="827584" y="3284984"/>
          <a:ext cx="7272808" cy="2808309"/>
        </p:xfrm>
        <a:graphic>
          <a:graphicData uri="http://schemas.openxmlformats.org/drawingml/2006/table">
            <a:tbl>
              <a:tblPr firstRow="1" firstCol="1" bandRow="1"/>
              <a:tblGrid>
                <a:gridCol w="4464496"/>
                <a:gridCol w="2808312"/>
              </a:tblGrid>
              <a:tr h="40118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Number of carbon atoms in longest chain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Stem for IUPAC name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1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1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meth-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1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2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eth-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1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3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prop-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1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4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but-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1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5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pent-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1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6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hex-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172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2.bp.blogspot.com/-d7omqjdQVe4/TiQcXV06HtI/AAAAAAAAAj0/UoczxOL0cfM/s1600/Chemical%2BBonds%2Btw20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Examples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45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26988"/>
            <a:ext cx="922337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Organic Nomenclature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86375"/>
          </a:xfrm>
          <a:solidFill>
            <a:schemeClr val="tx1"/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Rule 2:  Use the functional group ending as the last part or suffix of the name.</a:t>
            </a: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348344"/>
              </p:ext>
            </p:extLst>
          </p:nvPr>
        </p:nvGraphicFramePr>
        <p:xfrm>
          <a:off x="323527" y="2633764"/>
          <a:ext cx="8352929" cy="4189832"/>
        </p:xfrm>
        <a:graphic>
          <a:graphicData uri="http://schemas.openxmlformats.org/drawingml/2006/table">
            <a:tbl>
              <a:tblPr firstRow="1" firstCol="1" bandRow="1"/>
              <a:tblGrid>
                <a:gridCol w="2725411"/>
                <a:gridCol w="3062741"/>
                <a:gridCol w="2564777"/>
              </a:tblGrid>
              <a:tr h="3493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Homologous series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Functional group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Suffix for IUPAC name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23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alkane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-C- 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 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-ane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23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alkene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-C</a:t>
                      </a:r>
                      <a:r>
                        <a:rPr lang="en-US" sz="1400" b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=</a:t>
                      </a: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C-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 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-ene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23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alcohol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400" b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OH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 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-anol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23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aldehyde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R-</a:t>
                      </a:r>
                      <a:r>
                        <a:rPr lang="en-US" sz="1400" b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CHO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 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-anal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23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ketone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R-</a:t>
                      </a:r>
                      <a:r>
                        <a:rPr lang="en-US" sz="1400" b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COR</a:t>
                      </a: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’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 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-anone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23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carboxylic acid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R-</a:t>
                      </a:r>
                      <a:r>
                        <a:rPr lang="en-US" sz="1400" b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COOH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 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400" dirty="0" err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anoic</a:t>
                      </a: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 acid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23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ester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R-</a:t>
                      </a:r>
                      <a:r>
                        <a:rPr lang="en-US" sz="1400" b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COOR</a:t>
                      </a: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’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 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Be able to identify the functional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23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amine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R-</a:t>
                      </a:r>
                      <a:r>
                        <a:rPr lang="en-US" sz="1400" b="1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NH</a:t>
                      </a:r>
                      <a:r>
                        <a:rPr lang="en-US" sz="1400" b="1" baseline="-250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2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Be able to identify the functional group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23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benzene ring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R-</a:t>
                      </a:r>
                      <a:r>
                        <a:rPr lang="en-US" sz="1400" b="1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C</a:t>
                      </a:r>
                      <a:r>
                        <a:rPr lang="en-US" sz="1400" b="1" baseline="-250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6</a:t>
                      </a:r>
                      <a:r>
                        <a:rPr lang="en-US" sz="1400" b="1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H</a:t>
                      </a:r>
                      <a:r>
                        <a:rPr lang="en-US" sz="1400" b="1" baseline="-250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6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Be able to identify the functional group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514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2.bp.blogspot.com/-d7omqjdQVe4/TiQcXV06HtI/AAAAAAAAAj0/UoczxOL0cfM/s1600/Chemical%2BBonds%2Btw20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51520" y="332656"/>
            <a:ext cx="8542101" cy="62516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48" y="4941168"/>
            <a:ext cx="2775282" cy="1586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55008"/>
            <a:ext cx="317182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Alkanes</a:t>
            </a:r>
            <a:endParaRPr lang="en-NZ" dirty="0"/>
          </a:p>
        </p:txBody>
      </p:sp>
      <p:grpSp>
        <p:nvGrpSpPr>
          <p:cNvPr id="6" name="Group 5"/>
          <p:cNvGrpSpPr/>
          <p:nvPr/>
        </p:nvGrpSpPr>
        <p:grpSpPr>
          <a:xfrm>
            <a:off x="899592" y="1255787"/>
            <a:ext cx="1404172" cy="1381125"/>
            <a:chOff x="575540" y="1255787"/>
            <a:chExt cx="1404172" cy="1381125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40" y="1255787"/>
              <a:ext cx="914400" cy="1381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2962" y="1836596"/>
              <a:ext cx="666750" cy="447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970" y="1129109"/>
            <a:ext cx="305752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15471" y="1772816"/>
            <a:ext cx="822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…</a:t>
            </a:r>
            <a:endParaRPr lang="en-NZ" sz="7200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2973145"/>
            <a:ext cx="1042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Methane</a:t>
            </a:r>
            <a:endParaRPr lang="en-NZ" dirty="0"/>
          </a:p>
        </p:txBody>
      </p:sp>
      <p:sp>
        <p:nvSpPr>
          <p:cNvPr id="14" name="TextBox 13"/>
          <p:cNvSpPr txBox="1"/>
          <p:nvPr/>
        </p:nvSpPr>
        <p:spPr>
          <a:xfrm>
            <a:off x="2758748" y="2973145"/>
            <a:ext cx="840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Ethane</a:t>
            </a:r>
            <a:endParaRPr lang="en-NZ" dirty="0"/>
          </a:p>
        </p:txBody>
      </p:sp>
      <p:sp>
        <p:nvSpPr>
          <p:cNvPr id="15" name="TextBox 14"/>
          <p:cNvSpPr txBox="1"/>
          <p:nvPr/>
        </p:nvSpPr>
        <p:spPr>
          <a:xfrm>
            <a:off x="5292080" y="2973145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Propane</a:t>
            </a:r>
            <a:endParaRPr lang="en-NZ" dirty="0"/>
          </a:p>
        </p:txBody>
      </p:sp>
      <p:sp>
        <p:nvSpPr>
          <p:cNvPr id="8" name="Rectangle 7"/>
          <p:cNvSpPr/>
          <p:nvPr/>
        </p:nvSpPr>
        <p:spPr>
          <a:xfrm>
            <a:off x="5295548" y="5661248"/>
            <a:ext cx="3456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suffix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-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468429" y="3959409"/>
                <a:ext cx="233956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+2</m:t>
                          </m:r>
                        </m:sub>
                      </m:sSub>
                    </m:oMath>
                  </m:oMathPara>
                </a14:m>
                <a:endParaRPr lang="en-NZ" sz="4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8429" y="3959409"/>
                <a:ext cx="2339561" cy="83099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176761" y="6215008"/>
                <a:ext cx="17921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𝑔𝑟𝑜𝑢𝑝</m:t>
                      </m:r>
                    </m:oMath>
                  </m:oMathPara>
                </a14:m>
                <a:endParaRPr lang="en-NZ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6761" y="6215008"/>
                <a:ext cx="1792157" cy="369332"/>
              </a:xfrm>
              <a:prstGeom prst="rect">
                <a:avLst/>
              </a:prstGeom>
              <a:blipFill rotWithShape="1">
                <a:blip r:embed="rId10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257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2.bp.blogspot.com/-d7omqjdQVe4/TiQcXV06HtI/AAAAAAAAAj0/UoczxOL0cfM/s1600/Chemical%2BBonds%2Btw20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251520" y="332656"/>
            <a:ext cx="8542101" cy="62516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275" y="1220848"/>
            <a:ext cx="321945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Alkenes</a:t>
            </a:r>
            <a:endParaRPr lang="en-N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08919"/>
            <a:ext cx="107632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885" y="1185094"/>
            <a:ext cx="2514600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3140968"/>
            <a:ext cx="8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Ethene</a:t>
            </a:r>
            <a:endParaRPr lang="en-NZ" dirty="0"/>
          </a:p>
        </p:txBody>
      </p:sp>
      <p:sp>
        <p:nvSpPr>
          <p:cNvPr id="11" name="TextBox 10"/>
          <p:cNvSpPr txBox="1"/>
          <p:nvPr/>
        </p:nvSpPr>
        <p:spPr>
          <a:xfrm>
            <a:off x="2522377" y="3141152"/>
            <a:ext cx="976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Propene</a:t>
            </a:r>
            <a:endParaRPr lang="en-NZ" dirty="0"/>
          </a:p>
        </p:txBody>
      </p:sp>
      <p:sp>
        <p:nvSpPr>
          <p:cNvPr id="12" name="TextBox 11"/>
          <p:cNvSpPr txBox="1"/>
          <p:nvPr/>
        </p:nvSpPr>
        <p:spPr>
          <a:xfrm>
            <a:off x="4499992" y="3141152"/>
            <a:ext cx="858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Butene</a:t>
            </a:r>
            <a:endParaRPr lang="en-N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468429" y="3959409"/>
                <a:ext cx="233956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NZ" sz="4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8429" y="3959409"/>
                <a:ext cx="2339561" cy="83099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265" y="4833883"/>
            <a:ext cx="1847850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176761" y="6215008"/>
                <a:ext cx="17921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𝑔𝑟𝑜𝑢𝑝</m:t>
                      </m:r>
                    </m:oMath>
                  </m:oMathPara>
                </a14:m>
                <a:endParaRPr lang="en-NZ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6761" y="6215008"/>
                <a:ext cx="1792157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5292342" y="5661248"/>
            <a:ext cx="3462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suffix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-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15471" y="1772816"/>
            <a:ext cx="822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…</a:t>
            </a:r>
            <a:endParaRPr lang="en-NZ" sz="7200" dirty="0"/>
          </a:p>
        </p:txBody>
      </p:sp>
    </p:spTree>
    <p:extLst>
      <p:ext uri="{BB962C8B-B14F-4D97-AF65-F5344CB8AC3E}">
        <p14:creationId xmlns:p14="http://schemas.microsoft.com/office/powerpoint/2010/main" val="421125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crystmol.com/structures/diamo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07" y="0"/>
            <a:ext cx="9153507" cy="688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2936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Introduction to Organic Chemistry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60879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2.bp.blogspot.com/-d7omqjdQVe4/TiQcXV06HtI/AAAAAAAAAj0/UoczxOL0cfM/s1600/Chemical%2BBonds%2Btw20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251520" y="332656"/>
            <a:ext cx="8542101" cy="62516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Alcohols</a:t>
            </a:r>
            <a:endParaRPr lang="en-NZ" dirty="0"/>
          </a:p>
        </p:txBody>
      </p:sp>
      <p:pic>
        <p:nvPicPr>
          <p:cNvPr id="2050" name="Picture 2" descr="http://upload.wikimedia.org/wikipedia/commons/thumb/e/e8/Ethanol-structure.svg/529px-Ethanol-structure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1514620"/>
            <a:ext cx="1942769" cy="111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391300"/>
            <a:ext cx="1728192" cy="1359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834" y="1465120"/>
            <a:ext cx="2375081" cy="121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15471" y="1772816"/>
            <a:ext cx="822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…</a:t>
            </a:r>
            <a:endParaRPr lang="en-NZ" sz="7200" dirty="0"/>
          </a:p>
        </p:txBody>
      </p:sp>
      <p:sp>
        <p:nvSpPr>
          <p:cNvPr id="9" name="TextBox 8"/>
          <p:cNvSpPr txBox="1"/>
          <p:nvPr/>
        </p:nvSpPr>
        <p:spPr>
          <a:xfrm>
            <a:off x="636641" y="3141152"/>
            <a:ext cx="1101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Methanol</a:t>
            </a:r>
            <a:endParaRPr lang="en-NZ" dirty="0"/>
          </a:p>
        </p:txBody>
      </p:sp>
      <p:sp>
        <p:nvSpPr>
          <p:cNvPr id="10" name="TextBox 9"/>
          <p:cNvSpPr txBox="1"/>
          <p:nvPr/>
        </p:nvSpPr>
        <p:spPr>
          <a:xfrm>
            <a:off x="2717060" y="3141152"/>
            <a:ext cx="900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Ethanol</a:t>
            </a:r>
            <a:endParaRPr lang="en-NZ" dirty="0"/>
          </a:p>
        </p:txBody>
      </p:sp>
      <p:sp>
        <p:nvSpPr>
          <p:cNvPr id="11" name="TextBox 10"/>
          <p:cNvSpPr txBox="1"/>
          <p:nvPr/>
        </p:nvSpPr>
        <p:spPr>
          <a:xfrm>
            <a:off x="5077104" y="3140968"/>
            <a:ext cx="1030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Propanol</a:t>
            </a:r>
            <a:endParaRPr lang="en-N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821349" y="3959408"/>
                <a:ext cx="331148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n-US" sz="4800" b="0" i="1" smtClean="0">
                          <a:latin typeface="Cambria Math"/>
                        </a:rPr>
                        <m:t>𝑂𝐻</m:t>
                      </m:r>
                    </m:oMath>
                  </m:oMathPara>
                </a14:m>
                <a:endParaRPr lang="en-NZ" sz="4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1349" y="3959408"/>
                <a:ext cx="3311486" cy="83099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5113607" y="5661248"/>
            <a:ext cx="3820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suffix : 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anol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5085637"/>
            <a:ext cx="23622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95371" y="6186846"/>
                <a:ext cx="17921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𝑔𝑟𝑜𝑢𝑝</m:t>
                      </m:r>
                    </m:oMath>
                  </m:oMathPara>
                </a14:m>
                <a:endParaRPr lang="en-NZ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371" y="6186846"/>
                <a:ext cx="1792157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798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2.bp.blogspot.com/-d7omqjdQVe4/TiQcXV06HtI/AAAAAAAAAj0/UoczxOL0cfM/s1600/Chemical%2BBonds%2Btw20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51520" y="332655"/>
            <a:ext cx="8568952" cy="62646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Halogenoalkanes</a:t>
            </a:r>
            <a:endParaRPr lang="en-NZ" dirty="0"/>
          </a:p>
        </p:txBody>
      </p:sp>
      <p:pic>
        <p:nvPicPr>
          <p:cNvPr id="3076" name="Picture 4" descr="http://jazzhalogenoalkanes.yolasite.com/resources/bromopropane.png?timestamp=130873202559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804" y="1124744"/>
            <a:ext cx="4942862" cy="144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jazzhalogenoalkanes.yolasite.com/resources/Primary%20halogenoalkane.png?timestamp=130873069717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33" y="3222268"/>
            <a:ext cx="2200623" cy="222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46604" y="5476058"/>
                <a:ext cx="235320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/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𝑔𝑟𝑜𝑢𝑝</m:t>
                      </m:r>
                    </m:oMath>
                  </m:oMathPara>
                </a14:m>
                <a:endParaRPr lang="en-NZ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𝑋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𝐻𝑎𝑙𝑜𝑔𝑒𝑛</m:t>
                      </m:r>
                    </m:oMath>
                  </m:oMathPara>
                </a14:m>
                <a:endParaRPr lang="en-NZ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604" y="5476058"/>
                <a:ext cx="2353208" cy="646331"/>
              </a:xfrm>
              <a:prstGeom prst="rect">
                <a:avLst/>
              </a:prstGeom>
              <a:blipFill rotWithShape="1">
                <a:blip r:embed="rId6"/>
                <a:stretch>
                  <a:fillRect b="-6604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644425" y="3248620"/>
                <a:ext cx="331148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n-US" sz="4800" b="0" i="1" smtClean="0">
                          <a:latin typeface="Cambria Math"/>
                        </a:rPr>
                        <m:t>𝑋</m:t>
                      </m:r>
                    </m:oMath>
                  </m:oMathPara>
                </a14:m>
                <a:endParaRPr lang="en-NZ" sz="4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4425" y="3248620"/>
                <a:ext cx="3311486" cy="83099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2472975" y="5427659"/>
            <a:ext cx="6392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Prefix: (Halogen)-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49184" y="2852936"/>
            <a:ext cx="1791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1-Bromo</a:t>
            </a:r>
            <a:r>
              <a:rPr lang="en-US" dirty="0" smtClean="0">
                <a:solidFill>
                  <a:srgbClr val="FF0000"/>
                </a:solidFill>
              </a:rPr>
              <a:t>pro</a:t>
            </a:r>
            <a:r>
              <a:rPr lang="en-US" dirty="0" smtClean="0"/>
              <a:t>pane</a:t>
            </a:r>
            <a:endParaRPr lang="en-NZ" dirty="0"/>
          </a:p>
        </p:txBody>
      </p:sp>
      <p:sp>
        <p:nvSpPr>
          <p:cNvPr id="12" name="TextBox 11"/>
          <p:cNvSpPr txBox="1"/>
          <p:nvPr/>
        </p:nvSpPr>
        <p:spPr>
          <a:xfrm>
            <a:off x="6638547" y="1973185"/>
            <a:ext cx="822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…</a:t>
            </a:r>
            <a:endParaRPr lang="en-NZ" sz="7200" dirty="0"/>
          </a:p>
        </p:txBody>
      </p:sp>
    </p:spTree>
    <p:extLst>
      <p:ext uri="{BB962C8B-B14F-4D97-AF65-F5344CB8AC3E}">
        <p14:creationId xmlns:p14="http://schemas.microsoft.com/office/powerpoint/2010/main" val="77948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2.bp.blogspot.com/-d7omqjdQVe4/TiQcXV06HtI/AAAAAAAAAj0/UoczxOL0cfM/s1600/Chemical%2BBonds%2Btw20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251520" y="332656"/>
            <a:ext cx="8542101" cy="62516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Aldehydes</a:t>
            </a:r>
            <a:endParaRPr lang="en-NZ" dirty="0"/>
          </a:p>
        </p:txBody>
      </p:sp>
      <p:sp>
        <p:nvSpPr>
          <p:cNvPr id="4" name="AutoShape 2" descr="data:image/jpg;base64,/9j/4AAQSkZJRgABAQAAAQABAAD/2wCEAAkGBhQGEBURBxAVFBUWGBoVEhcXFRQYEhgeHxQVIBgcHBYjJyciIx8oJR0eIDAgIyc1Mzg4GB4xQTAqNSYrOCkBCQoKBQUFDQUFDSkYEhgpKSkpKSkpKSkpKSkpKSkpKSkpKSkpKSkpKSkpKSkpKSkpKSkpKSkpKSkpKSkpKSkpKf/AABEIAJcAoAMBIgACEQEDEQH/xAAbAAEBAAMBAQEAAAAAAAAAAAAABwQFBgMCCP/EAEQQAAEDAgQCBAgKCAcAAAAAAAEAAgMEEQUGEiEHMSJBUWETFDI2cXSBswgkNVJUcpGhsbIWI0JDYoKTwRUYM5Ki0dL/xAAUAQEAAAAAAAAAAAAAAAAAAAAA/8QAFBEBAAAAAAAAAAAAAAAAAAAAAP/aAAwDAQACEQMRAD8AuKIiAiIgIiICIiAiLHrK+PD26q2Rkbe17mtH2myDIRYtFikOJXNDNHJbnoe19vsJWUgIiICIiAiIgIiICIiAiIgIiICIiDkeJ2eBkWiMsQDpnnwcDTy1WuXEdjRv9g61wuWuDkmbmiuz7UzPklAc2IOsWtO4DnEG31GgW/D443/HsVwunn3jLhcdXTnja77gFa0Ehx7gOzD2+HyVUTQ1DOkxpfs63UHixaT2kkLecIuID83QyQYxtVU50ybaS8XIDi3qcCLOHbbtVCUSyv8AEM41bKbZr2yawOW7I3n/AJboLaiIgIiICIiAiIgIiICIiAiIgIiIJbx5y1JiFNFXYaCZKRxc63laDpJd/KWg+guK6rImfYM707X0z2iUAeGiv02O69uZb2O/uunI1bFR/OXDXC3YhBBAZ6WoqtZj8AGmC7RcktPk/wAtggpOZs10+UoTNi0oaADpbceEefmtbzJUz4LYZLj9bV41iLNImLmQj6zgXW7mgNZfr37F40PC3DMOxSOixmWpqp3xmZofpbAWgu8ojpfsna6stNStomNjpWBjGgNa1oAaAOQAQeqIiAiIgIiICIiAiIgIiICIiAiIgKa5184sH9E/5VSlNc6+cWD+if8AKg+cU87qX1J/4zKmKZ4p53UvqT/xmVMQEREBERAREQEREBERAREQEREBERAU1zr5xYP6J/yqlKYZ+zTheE4jT1OJVUjqik1gQwhrx0huHnqPdqBQfeKed1L6k/8AGZUxRij4mYTjOLRV9TLUQSMjMDRIxngCDr3cW3IPS9CskMzahodC4Oa4AtIILSDyIPWO9B9oiICIiAiIgIiICIiAiIgIiICIiDi+LmbHZRwx8lG7TLIRDEetpcCS4d4aCR32Wn4T8NYMMo46vFImzVM7RKXSAO0B27Q0G9jYgk87krX/AAkIi6gp3DkJ7H2xPt+BVNwGVs9LA6HyTFGW+gxtsg1uaMiUmaoHQ1sDASOhI1jRIw22LXDfbs5FaXhHl2uyrSvpsw6Cxr70+l+ogG+odwvYgfxFd2vGnrGVd/FpGvsS12lwdYg2INuRB2sg9kREBERAREQEREBEWLiteMLglnc3UI43yEDYnSwutf2IMpFI6Xj9483VR4RUyNva7DqF+y4avSTj14qNVbhFXGzrcdgPtAH3oKwi0OT8602d4TNhDj0TpkY4WkYbbXHf1EbbHsKxc38RqTJo010muY+RBH0pndm3UD2n70HUE25rgcx8WYqWXxTK8Tq+rOwZFvE09r5Btt129pC1AwXFeJvSx57sOojyp4z8ZkH8ZPL2/wC1d9lzKlNlOLwWDQNjH7R5vd3uedz7UHFS5FxDNlBVR5vqozJOGup4mN/VU72XLekO2+k8+25XPZE4q/oQwYZneKSJ8HQjk0l3RvsHAb2HU5twRb221YOKYFT42LYpTxTActbGut6CeXsQTnNPHqkpYXNy2XVE7haPoObG0nkTcAm3zQN+5YPD/h3X4Vh09RTTCnr6kte0yN1OaxrtWl3Y55NzcHawte9qThmTaLBna8No4I3dTmxtDh6DzHsW5QTbCuKr8FlFJxDpzSS8mTgE0snffe3sJH1VRoJ21LQ+Bwc1wu1zSC0jqII2IWNiuDw45EYcUibLGebXC49I7D3hTmfIddkFxl4fzmWG930U5u3v8G49ftB73IKki4rKnFOnzC/xeva6kqwdLoJui6/Y1xtf0bHuXrmbiKzLeIU1BJA57qnTZ4cAG6pCzcdfK6DsERczn7OzchUzaieF0odII9LXBp3a43ufq/eg6ZFi4VXjFIIp2t0iSNkgB3I1MDrX9qykBanN3yfV+rze5etstTm75Pq/V5vcvQcF8HX5Kk9Yf7uJU6qkZExxqi0MsdZcQGWtve+1vSvzvwu4X/pnRunFfNBaV0ehg6Js1hv5Q33+5Y+fOHEmSHxS4vNPV0TnBryx2iVp7CHa2juPXa3R2Qb7hFTtr8XxMYI5zKVzJGsdGSNOqX9UWnqIGot7gqTlDhlS5SPhWgz1B3fUS9KUk8y35vs37ysvIGHUVDRRuyo0CGQa9W5e48jrJ31DkQeVrLo0BERAREQEREBERBoM1ZFpM5M04vCC4eRI3ozN9D/7G47lL+J0baHMGEtB0sYIQCTyAqHDdx7hzKt6hfGjDW4xjuH09TfRK1kb9Js6zqh4Nj2oLP8A41B9Ii/qM/7Ux+EFiMVXhcYppWPPjDDZr2k/6cnUCsz/AC8Yb8+p/qs/8LieLXCmkyRRMqMKdMXmVsZ1va5tix5OwaN9ggt+Ufk+k9Xh9yxbZanKPyfSerw+5YtsgLU5sGqgqgPo83unrbIgl/weYjDhcglaQfGH8wR+7iVCxvB48wU8lNiDdUcjS1w6+4jvB3B7lnIgiHDHEJ+HeJS4PjOoxSP/AFD7HQHHyXA9QeLC3UQO9W9LIgIiICIiAiIgIiICjPFCBz8x4WWNJA8FcgGw+Mu61ZkQFL/hDRGbC4xE0k+MM5An93KqgiDU5TGmgpQfo8PumLbIiAiIgIiICIiAiIgIiICIiAiIgIiICIiAiIg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4100" name="Picture 4" descr="http://www.daviddarling.info/images/aldehyd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75" y="4149080"/>
            <a:ext cx="19050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chemryb.at/ckurs/2005/gfx/ethanal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912" y="1625751"/>
            <a:ext cx="1893177" cy="1491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www.3rd1000.com/chem301/functionalgroups/methanal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16" y="1316753"/>
            <a:ext cx="233463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www.creative-chemistry.org.uk/molecules/images/disppropanal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917" y="1576219"/>
            <a:ext cx="2415719" cy="154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821349" y="3959408"/>
                <a:ext cx="331148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en-US" sz="4800" b="0" i="1" smtClean="0">
                          <a:latin typeface="Cambria Math"/>
                        </a:rPr>
                        <m:t>𝑂</m:t>
                      </m:r>
                    </m:oMath>
                  </m:oMathPara>
                </a14:m>
                <a:endParaRPr lang="en-NZ" sz="4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1349" y="3959408"/>
                <a:ext cx="3311486" cy="83099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5003970" y="5709230"/>
            <a:ext cx="37898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suffix : 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-anal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1455" y="3141152"/>
            <a:ext cx="1090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Methanal</a:t>
            </a:r>
            <a:endParaRPr lang="en-NZ" dirty="0"/>
          </a:p>
        </p:txBody>
      </p:sp>
      <p:sp>
        <p:nvSpPr>
          <p:cNvPr id="13" name="TextBox 12"/>
          <p:cNvSpPr txBox="1"/>
          <p:nvPr/>
        </p:nvSpPr>
        <p:spPr>
          <a:xfrm>
            <a:off x="3291874" y="3141152"/>
            <a:ext cx="888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Ethanal</a:t>
            </a:r>
            <a:endParaRPr lang="en-NZ" dirty="0"/>
          </a:p>
        </p:txBody>
      </p:sp>
      <p:sp>
        <p:nvSpPr>
          <p:cNvPr id="14" name="TextBox 13"/>
          <p:cNvSpPr txBox="1"/>
          <p:nvPr/>
        </p:nvSpPr>
        <p:spPr>
          <a:xfrm>
            <a:off x="5651918" y="3140968"/>
            <a:ext cx="10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Propanal</a:t>
            </a:r>
            <a:endParaRPr lang="en-NZ" dirty="0"/>
          </a:p>
        </p:txBody>
      </p:sp>
      <p:sp>
        <p:nvSpPr>
          <p:cNvPr id="16" name="TextBox 15"/>
          <p:cNvSpPr txBox="1"/>
          <p:nvPr/>
        </p:nvSpPr>
        <p:spPr>
          <a:xfrm>
            <a:off x="7761069" y="2310155"/>
            <a:ext cx="822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…</a:t>
            </a:r>
            <a:endParaRPr lang="en-NZ" sz="7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23528" y="6186846"/>
                <a:ext cx="2316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/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𝑔𝑟𝑜𝑢𝑝</m:t>
                      </m:r>
                    </m:oMath>
                  </m:oMathPara>
                </a14:m>
                <a:endParaRPr lang="en-NZ" dirty="0" smtClean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186846"/>
                <a:ext cx="2316082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81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://2.bp.blogspot.com/-d7omqjdQVe4/TiQcXV06HtI/AAAAAAAAAj0/UoczxOL0cfM/s1600/Chemical%2BBonds%2Btw20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251520" y="332656"/>
            <a:ext cx="8542101" cy="62516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Keytones</a:t>
            </a:r>
            <a:endParaRPr lang="en-NZ" dirty="0"/>
          </a:p>
        </p:txBody>
      </p:sp>
      <p:pic>
        <p:nvPicPr>
          <p:cNvPr id="5122" name="Picture 2" descr="http://www.chemistry-drills.com/icons/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491335"/>
            <a:ext cx="2426587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482495" y="5628383"/>
            <a:ext cx="43765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suffix : 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anone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AutoShape 6" descr="http://upload.wikimedia.org/wikipedia/commons/e/eb/2-Butanone-structure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5" name="AutoShape 9" descr="http://upload.wikimedia.org/wikipedia/commons/e/eb/2-Butanone-structure.sv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5131" name="Picture 11" descr="File:2-Butanone-structure.s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96357" y="838961"/>
            <a:ext cx="1997163" cy="424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http://faculty.lacitycollege.edu/boanta/LAB102/Organic%20Isomers_files/organi3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575185"/>
            <a:ext cx="1304925" cy="77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638132" y="2554407"/>
            <a:ext cx="822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…</a:t>
            </a:r>
            <a:endParaRPr lang="en-NZ" sz="7200" dirty="0"/>
          </a:p>
        </p:txBody>
      </p:sp>
      <p:sp>
        <p:nvSpPr>
          <p:cNvPr id="14" name="TextBox 13"/>
          <p:cNvSpPr txBox="1"/>
          <p:nvPr/>
        </p:nvSpPr>
        <p:spPr>
          <a:xfrm>
            <a:off x="1217094" y="3851756"/>
            <a:ext cx="1214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Propanone</a:t>
            </a:r>
            <a:endParaRPr lang="en-NZ" dirty="0"/>
          </a:p>
        </p:txBody>
      </p:sp>
      <p:sp>
        <p:nvSpPr>
          <p:cNvPr id="16" name="TextBox 15"/>
          <p:cNvSpPr txBox="1"/>
          <p:nvPr/>
        </p:nvSpPr>
        <p:spPr>
          <a:xfrm>
            <a:off x="4379668" y="3854621"/>
            <a:ext cx="1097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Butanone</a:t>
            </a:r>
            <a:endParaRPr lang="en-N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23528" y="6186846"/>
                <a:ext cx="2316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/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𝑔𝑟𝑜𝑢𝑝</m:t>
                      </m:r>
                    </m:oMath>
                  </m:oMathPara>
                </a14:m>
                <a:endParaRPr lang="en-NZ" dirty="0" smtClean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186846"/>
                <a:ext cx="2316082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766016" y="4386834"/>
                <a:ext cx="331148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en-US" sz="4800" b="0" i="1" smtClean="0">
                          <a:latin typeface="Cambria Math"/>
                        </a:rPr>
                        <m:t>𝑂</m:t>
                      </m:r>
                    </m:oMath>
                  </m:oMathPara>
                </a14:m>
                <a:endParaRPr lang="en-NZ" sz="48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6016" y="4386834"/>
                <a:ext cx="3311486" cy="83099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699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://2.bp.blogspot.com/-d7omqjdQVe4/TiQcXV06HtI/AAAAAAAAAj0/UoczxOL0cfM/s1600/Chemical%2BBonds%2Btw20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323528" y="332656"/>
            <a:ext cx="8470093" cy="62516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Carboxylic acids</a:t>
            </a:r>
            <a:endParaRPr lang="en-NZ" dirty="0"/>
          </a:p>
        </p:txBody>
      </p:sp>
      <p:pic>
        <p:nvPicPr>
          <p:cNvPr id="6146" name="Picture 2" descr="http://upload.wikimedia.org/wikipedia/commons/thumb/b/b5/Carboxylic-acid.svg/150px-Carboxylic-acid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77" y="4941168"/>
            <a:ext cx="142875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usermeds.com/static/d93b426b35c7795b563f3afa90c256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39" y="1331641"/>
            <a:ext cx="188530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upload.wikimedia.org/wikipedia/commons/thumb/3/32/Propionic_acid_flat_structure.png/150px-Propionic_acid_flat_structur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1331640"/>
            <a:ext cx="2314545" cy="129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753020" y="3582234"/>
                <a:ext cx="390721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en-NZ" sz="4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en-US" sz="4800" b="0" i="1" smtClean="0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n-US" sz="4800" b="0" i="1" smtClean="0">
                          <a:latin typeface="Cambria Math"/>
                        </a:rPr>
                        <m:t>𝐶𝑂𝑂𝐻</m:t>
                      </m:r>
                    </m:oMath>
                  </m:oMathPara>
                </a14:m>
                <a:endParaRPr lang="en-NZ" sz="4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3020" y="3582234"/>
                <a:ext cx="3907211" cy="830997"/>
              </a:xfrm>
              <a:prstGeom prst="rect">
                <a:avLst/>
              </a:prstGeom>
              <a:blipFill rotWithShape="1">
                <a:blip r:embed="rId7"/>
                <a:stretch>
                  <a:fillRect r="-624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52" name="Picture 8" descr="http://www.mrteverett.com/pictures/science/structural/formic%20aci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71" y="1331642"/>
            <a:ext cx="1558788" cy="123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3568" y="2736518"/>
            <a:ext cx="1635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Methanoic</a:t>
            </a:r>
            <a:r>
              <a:rPr lang="en-US" dirty="0" smtClean="0"/>
              <a:t> acid</a:t>
            </a:r>
            <a:endParaRPr lang="en-NZ" dirty="0"/>
          </a:p>
        </p:txBody>
      </p:sp>
      <p:sp>
        <p:nvSpPr>
          <p:cNvPr id="10" name="TextBox 9"/>
          <p:cNvSpPr txBox="1"/>
          <p:nvPr/>
        </p:nvSpPr>
        <p:spPr>
          <a:xfrm>
            <a:off x="3357529" y="2766015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Ethanoic</a:t>
            </a:r>
            <a:r>
              <a:rPr lang="en-US" dirty="0" smtClean="0"/>
              <a:t> acid</a:t>
            </a:r>
            <a:endParaRPr lang="en-NZ" dirty="0"/>
          </a:p>
        </p:txBody>
      </p:sp>
      <p:sp>
        <p:nvSpPr>
          <p:cNvPr id="11" name="TextBox 10"/>
          <p:cNvSpPr txBox="1"/>
          <p:nvPr/>
        </p:nvSpPr>
        <p:spPr>
          <a:xfrm>
            <a:off x="5436096" y="2766015"/>
            <a:ext cx="15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Propanoic</a:t>
            </a:r>
            <a:r>
              <a:rPr lang="en-US" dirty="0" smtClean="0"/>
              <a:t> acid</a:t>
            </a:r>
            <a:endParaRPr lang="en-N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23528" y="6186846"/>
                <a:ext cx="2316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/</m:t>
                      </m:r>
                      <m:r>
                        <a:rPr lang="en-US" b="0" i="1" smtClean="0">
                          <a:latin typeface="Cambria Math"/>
                        </a:rPr>
                        <m:t>𝐶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𝑔𝑟𝑜𝑢𝑝</m:t>
                      </m:r>
                    </m:oMath>
                  </m:oMathPara>
                </a14:m>
                <a:endParaRPr lang="en-NZ" dirty="0" smtClean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186846"/>
                <a:ext cx="2316082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3374164" y="5725181"/>
            <a:ext cx="54793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suffix : 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anoic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acid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25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20638"/>
            <a:ext cx="922337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ORGANIC NOMENCATURE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Rule 3:  Name the side chains or substituent groups as the first part or prefix of the name.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365499"/>
              </p:ext>
            </p:extLst>
          </p:nvPr>
        </p:nvGraphicFramePr>
        <p:xfrm>
          <a:off x="2000250" y="3116420"/>
          <a:ext cx="5143500" cy="2832858"/>
        </p:xfrm>
        <a:graphic>
          <a:graphicData uri="http://schemas.openxmlformats.org/drawingml/2006/table">
            <a:tbl>
              <a:tblPr firstRow="1" firstCol="1" bandRow="1"/>
              <a:tblGrid>
                <a:gridCol w="2743200"/>
                <a:gridCol w="2400300"/>
              </a:tblGrid>
              <a:tr h="4046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Side chain/substituent group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Prefix for IUPAC name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46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-CH</a:t>
                      </a:r>
                      <a:r>
                        <a:rPr lang="en-US" sz="1400" baseline="-250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3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methyl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46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-C</a:t>
                      </a:r>
                      <a:r>
                        <a:rPr lang="en-US" sz="1400" baseline="-250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2</a:t>
                      </a:r>
                      <a:r>
                        <a:rPr lang="en-US" sz="14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H</a:t>
                      </a:r>
                      <a:r>
                        <a:rPr lang="en-US" sz="1400" baseline="-25000" dirty="0">
                          <a:effectLst/>
                          <a:latin typeface="Cambria"/>
                          <a:ea typeface="MS Mincho"/>
                          <a:cs typeface="Times New Roman"/>
                        </a:rPr>
                        <a:t>5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ethyl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46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-C</a:t>
                      </a:r>
                      <a:r>
                        <a:rPr lang="en-US" sz="1400" baseline="-250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3</a:t>
                      </a: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H</a:t>
                      </a:r>
                      <a:r>
                        <a:rPr lang="en-US" sz="1400" baseline="-250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7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propyl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46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-F, -Cl, -Br, -I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fluoro, chloro, bromo, iodo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46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-NH</a:t>
                      </a:r>
                      <a:r>
                        <a:rPr lang="en-US" sz="1400" baseline="-250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2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amino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46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mbria"/>
                          <a:ea typeface="MS Mincho"/>
                          <a:cs typeface="Times New Roman"/>
                        </a:rPr>
                        <a:t>-OH</a:t>
                      </a:r>
                      <a:endParaRPr lang="en-US" sz="12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Cambria"/>
                          <a:ea typeface="MS Mincho"/>
                          <a:cs typeface="Times New Roman"/>
                        </a:rPr>
                        <a:t>hydroxy</a:t>
                      </a:r>
                      <a:endParaRPr lang="en-US" sz="12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432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26988"/>
            <a:ext cx="922337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Rule 4</a:t>
            </a:r>
            <a:r>
              <a:rPr lang="en-US" b="1" dirty="0">
                <a:solidFill>
                  <a:schemeClr val="bg1"/>
                </a:solidFill>
              </a:rPr>
              <a:t>:</a:t>
            </a:r>
            <a:r>
              <a:rPr lang="en-US" dirty="0" smtClean="0">
                <a:solidFill>
                  <a:schemeClr val="bg1"/>
                </a:solidFill>
              </a:rPr>
              <a:t>  </a:t>
            </a:r>
            <a:r>
              <a:rPr lang="en-US" b="1" dirty="0">
                <a:solidFill>
                  <a:schemeClr val="bg1"/>
                </a:solidFill>
              </a:rPr>
              <a:t>Add numbers to the names of the substituent groups to identify their positions on the chain</a:t>
            </a:r>
            <a:r>
              <a:rPr lang="en-US" dirty="0">
                <a:solidFill>
                  <a:schemeClr val="bg1"/>
                </a:solidFill>
              </a:rPr>
              <a:t>.  These numbers becomes prefixes to the name of the parent compound.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143000"/>
          </a:xfrm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ORGANIC NOMENCATURE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31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26988"/>
            <a:ext cx="922337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Rule 5: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Use prefixes to indicate the appearance of a group more than once in the structure</a:t>
            </a:r>
            <a:r>
              <a:rPr lang="en-US" dirty="0">
                <a:solidFill>
                  <a:schemeClr val="bg1"/>
                </a:solidFill>
              </a:rPr>
              <a:t>.  Common prefixes are </a:t>
            </a:r>
            <a:r>
              <a:rPr lang="en-US" i="1" dirty="0">
                <a:solidFill>
                  <a:schemeClr val="bg1"/>
                </a:solidFill>
              </a:rPr>
              <a:t>di</a:t>
            </a:r>
            <a:r>
              <a:rPr lang="en-US" dirty="0">
                <a:solidFill>
                  <a:schemeClr val="bg1"/>
                </a:solidFill>
              </a:rPr>
              <a:t> (twice) </a:t>
            </a:r>
            <a:r>
              <a:rPr lang="en-US" i="1" dirty="0">
                <a:solidFill>
                  <a:schemeClr val="bg1"/>
                </a:solidFill>
              </a:rPr>
              <a:t>tri</a:t>
            </a:r>
            <a:r>
              <a:rPr lang="en-US" dirty="0">
                <a:solidFill>
                  <a:schemeClr val="bg1"/>
                </a:solidFill>
              </a:rPr>
              <a:t> (three times), </a:t>
            </a:r>
            <a:r>
              <a:rPr lang="en-US" i="1" dirty="0">
                <a:solidFill>
                  <a:schemeClr val="bg1"/>
                </a:solidFill>
              </a:rPr>
              <a:t>tetra</a:t>
            </a:r>
            <a:r>
              <a:rPr lang="en-US" dirty="0">
                <a:solidFill>
                  <a:schemeClr val="bg1"/>
                </a:solidFill>
              </a:rPr>
              <a:t> (four times) and </a:t>
            </a:r>
            <a:r>
              <a:rPr lang="en-US" i="1" dirty="0" err="1">
                <a:solidFill>
                  <a:schemeClr val="bg1"/>
                </a:solidFill>
              </a:rPr>
              <a:t>penta</a:t>
            </a:r>
            <a:r>
              <a:rPr lang="en-US" dirty="0">
                <a:solidFill>
                  <a:schemeClr val="bg1"/>
                </a:solidFill>
              </a:rPr>
              <a:t> (five).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ORGANIC NOMENCATURE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3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26988"/>
            <a:ext cx="922337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Rule 6</a:t>
            </a:r>
            <a:r>
              <a:rPr lang="en-US" b="1" dirty="0">
                <a:solidFill>
                  <a:schemeClr val="bg1"/>
                </a:solidFill>
              </a:rPr>
              <a:t>:</a:t>
            </a:r>
            <a:r>
              <a:rPr lang="en-US" dirty="0" smtClean="0">
                <a:solidFill>
                  <a:schemeClr val="bg1"/>
                </a:solidFill>
              </a:rPr>
              <a:t>  </a:t>
            </a:r>
            <a:r>
              <a:rPr lang="en-US" b="1" dirty="0">
                <a:solidFill>
                  <a:schemeClr val="bg1"/>
                </a:solidFill>
              </a:rPr>
              <a:t>List the names of substituents in alphabetical order</a:t>
            </a:r>
            <a:r>
              <a:rPr lang="en-US" dirty="0">
                <a:solidFill>
                  <a:schemeClr val="bg1"/>
                </a:solidFill>
              </a:rPr>
              <a:t>.  For purposes of alphabetizing, you ignore the prefixes di, tri and so on. </a:t>
            </a:r>
            <a:r>
              <a:rPr lang="en-US" dirty="0" smtClean="0">
                <a:solidFill>
                  <a:schemeClr val="bg1"/>
                </a:solidFill>
              </a:rPr>
              <a:t>Thus </a:t>
            </a:r>
            <a:r>
              <a:rPr lang="en-US" dirty="0">
                <a:solidFill>
                  <a:schemeClr val="bg1"/>
                </a:solidFill>
              </a:rPr>
              <a:t>no matter how many you have, ethyl, methyl, and propyl groups would always be named in that order.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ORGANIC NOMENCATURE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26988"/>
            <a:ext cx="922337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Rule 7</a:t>
            </a:r>
            <a:r>
              <a:rPr lang="en-US" b="1" dirty="0">
                <a:solidFill>
                  <a:schemeClr val="bg1"/>
                </a:solidFill>
              </a:rPr>
              <a:t>:</a:t>
            </a:r>
            <a:r>
              <a:rPr lang="en-US" dirty="0" smtClean="0">
                <a:solidFill>
                  <a:schemeClr val="bg1"/>
                </a:solidFill>
              </a:rPr>
              <a:t>  </a:t>
            </a:r>
            <a:r>
              <a:rPr lang="en-US" b="1" dirty="0">
                <a:solidFill>
                  <a:schemeClr val="bg1"/>
                </a:solidFill>
              </a:rPr>
              <a:t>Use proper punctuation.</a:t>
            </a:r>
            <a:r>
              <a:rPr lang="en-US" dirty="0">
                <a:solidFill>
                  <a:schemeClr val="bg1"/>
                </a:solidFill>
              </a:rPr>
              <a:t>  This is very important in writing the names of organic compounds in the IUPAC system.  Commas are used to separate numbers.  Hyphens are used to separate numbers and words.  </a:t>
            </a:r>
            <a:r>
              <a:rPr lang="en-US" i="1" dirty="0">
                <a:solidFill>
                  <a:schemeClr val="bg1"/>
                </a:solidFill>
              </a:rPr>
              <a:t>The name of the parent compound is written as one word</a:t>
            </a:r>
            <a:r>
              <a:rPr lang="en-US" dirty="0">
                <a:solidFill>
                  <a:schemeClr val="bg1"/>
                </a:solidFill>
              </a:rPr>
              <a:t>. 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ORGANIC NOMENCATURE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80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700"/>
            <a:ext cx="91567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Study of carbon compounds specifically containing a C-H bond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Carbon atoms can join together to form chains or rings, called catenation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Hydrocarbon Skeleton – the part of the molecule containing only H and 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Introduction to Organic Chemistry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37384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26988"/>
            <a:ext cx="9223376" cy="69135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ORGANIC NOMENCATURE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80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2.bp.blogspot.com/-d7omqjdQVe4/TiQcXV06HtI/AAAAAAAAAj0/UoczxOL0cfM/s1600/Chemical%2BBonds%2Btw20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solidFill>
            <a:schemeClr val="tx1"/>
          </a:solidFill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ORGANIC NOMENCATURE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54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redorbit.com/media/uploads/2009/04/8b1f8a23b4aa5bdae15881250f2a4b2c1-617x4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2936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Reactions of alkanes</a:t>
            </a:r>
            <a:endParaRPr lang="en-NZ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24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redorbit.com/media/uploads/2009/04/8b1f8a23b4aa5bdae15881250f2a4b2c1-617x4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Combustion</a:t>
            </a:r>
            <a:endParaRPr lang="en-N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en-US" b="1" dirty="0" smtClean="0"/>
                  <a:t>Complete combustion </a:t>
                </a:r>
                <a:r>
                  <a:rPr lang="en-US" dirty="0" smtClean="0"/>
                  <a:t>of an alkane means an alkane burns in excess oxygen and results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</a:rPr>
                          <m:t>𝑯</m:t>
                        </m:r>
                      </m:e>
                      <m:sub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en-US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</a:rPr>
                          <m:t>𝑶</m:t>
                        </m:r>
                      </m:e>
                      <m:sub>
                        <m:r>
                          <a:rPr lang="en-US" b="1" i="1" smtClean="0">
                            <a:latin typeface="Cambria Math"/>
                          </a:rPr>
                          <m:t>(</m:t>
                        </m:r>
                        <m:r>
                          <a:rPr lang="en-US" b="1" i="1" smtClean="0">
                            <a:latin typeface="Cambria Math"/>
                          </a:rPr>
                          <m:t>𝒍</m:t>
                        </m:r>
                        <m:r>
                          <a:rPr lang="en-US" b="1" i="1" smtClean="0">
                            <a:latin typeface="Cambria Math"/>
                          </a:rPr>
                          <m:t>)</m:t>
                        </m:r>
                      </m:sub>
                    </m:sSub>
                    <m:r>
                      <a:rPr lang="en-US" b="1" i="1" smtClean="0">
                        <a:latin typeface="Cambria Math"/>
                      </a:rPr>
                      <m:t>+</m:t>
                    </m:r>
                    <m:r>
                      <a:rPr lang="en-US" b="1" i="1" smtClean="0">
                        <a:latin typeface="Cambria Math"/>
                      </a:rPr>
                      <m:t>𝑪</m:t>
                    </m:r>
                    <m:sSub>
                      <m:sSubPr>
                        <m:ctrlPr>
                          <a:rPr lang="en-US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</a:rPr>
                          <m:t>𝑶</m:t>
                        </m:r>
                      </m:e>
                      <m:sub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  <m:r>
                          <a:rPr lang="en-US" b="1" i="1" smtClean="0">
                            <a:latin typeface="Cambria Math"/>
                          </a:rPr>
                          <m:t> (</m:t>
                        </m:r>
                        <m:r>
                          <a:rPr lang="en-US" b="1" i="1" smtClean="0">
                            <a:latin typeface="Cambria Math"/>
                          </a:rPr>
                          <m:t>𝒈</m:t>
                        </m:r>
                        <m:r>
                          <a:rPr lang="en-US" b="1" i="1" smtClean="0">
                            <a:latin typeface="Cambria Math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NZ" dirty="0" smtClean="0"/>
                  <a:t>and burns with a clean flame.</a:t>
                </a:r>
                <a:endParaRPr lang="en-US" dirty="0"/>
              </a:p>
              <a:p>
                <a:r>
                  <a:rPr lang="en-US" b="1" dirty="0" smtClean="0"/>
                  <a:t>Incomplete combustion </a:t>
                </a:r>
                <a:r>
                  <a:rPr lang="en-US" dirty="0" smtClean="0"/>
                  <a:t>of an alkane means the alkane burns in limited oxygen and results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</a:rPr>
                          <m:t>𝑯</m:t>
                        </m:r>
                      </m:e>
                      <m:sub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en-US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</a:rPr>
                          <m:t>𝑶</m:t>
                        </m:r>
                      </m:e>
                      <m:sub>
                        <m:r>
                          <a:rPr lang="en-US" b="1" i="1" smtClean="0">
                            <a:latin typeface="Cambria Math"/>
                          </a:rPr>
                          <m:t>(</m:t>
                        </m:r>
                        <m:r>
                          <a:rPr lang="en-US" b="1" i="1" smtClean="0">
                            <a:latin typeface="Cambria Math"/>
                          </a:rPr>
                          <m:t>𝒍</m:t>
                        </m:r>
                        <m:r>
                          <a:rPr lang="en-US" b="1" i="1" smtClean="0">
                            <a:latin typeface="Cambria Math"/>
                          </a:rPr>
                          <m:t>)</m:t>
                        </m:r>
                      </m:sub>
                    </m:sSub>
                    <m:r>
                      <a:rPr lang="en-US" b="1" i="1" smtClean="0">
                        <a:latin typeface="Cambria Math"/>
                      </a:rPr>
                      <m:t>+</m:t>
                    </m:r>
                    <m:r>
                      <a:rPr lang="en-US" b="1" i="1" smtClean="0">
                        <a:latin typeface="Cambria Math"/>
                      </a:rPr>
                      <m:t>𝑪</m:t>
                    </m:r>
                    <m:sSub>
                      <m:sSubPr>
                        <m:ctrlPr>
                          <a:rPr lang="en-US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</a:rPr>
                          <m:t>𝑶</m:t>
                        </m:r>
                      </m:e>
                      <m:sub>
                        <m:r>
                          <a:rPr lang="en-US" b="1" i="1" smtClean="0">
                            <a:latin typeface="Cambria Math"/>
                          </a:rPr>
                          <m:t>(</m:t>
                        </m:r>
                        <m:r>
                          <a:rPr lang="en-US" b="1" i="1" smtClean="0">
                            <a:latin typeface="Cambria Math"/>
                          </a:rPr>
                          <m:t>𝒈</m:t>
                        </m:r>
                        <m:r>
                          <a:rPr lang="en-US" b="1" i="1" smtClean="0">
                            <a:latin typeface="Cambria Math"/>
                          </a:rPr>
                          <m:t>)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NZ" dirty="0" smtClean="0"/>
                  <a:t>or if there is even less oxygen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NZ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</a:rPr>
                          <m:t>𝑯</m:t>
                        </m:r>
                      </m:e>
                      <m:sub>
                        <m:r>
                          <a:rPr lang="en-US" b="1" i="1" smtClean="0">
                            <a:latin typeface="Cambria Math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en-NZ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</a:rPr>
                          <m:t>𝑶</m:t>
                        </m:r>
                      </m:e>
                      <m:sub>
                        <m:r>
                          <a:rPr lang="en-US" b="1" i="1" smtClean="0">
                            <a:latin typeface="Cambria Math"/>
                          </a:rPr>
                          <m:t>(</m:t>
                        </m:r>
                        <m:r>
                          <a:rPr lang="en-US" b="1" i="1" smtClean="0">
                            <a:latin typeface="Cambria Math"/>
                          </a:rPr>
                          <m:t>𝒍</m:t>
                        </m:r>
                        <m:r>
                          <a:rPr lang="en-US" b="1" i="1" smtClean="0">
                            <a:latin typeface="Cambria Math"/>
                          </a:rPr>
                          <m:t>)</m:t>
                        </m:r>
                      </m:sub>
                    </m:sSub>
                    <m:r>
                      <a:rPr lang="en-US" b="1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en-US" b="1" i="1" smtClean="0">
                            <a:latin typeface="Cambria Math"/>
                          </a:rPr>
                          <m:t>(</m:t>
                        </m:r>
                        <m:r>
                          <a:rPr lang="en-US" b="1" i="1" smtClean="0">
                            <a:latin typeface="Cambria Math"/>
                          </a:rPr>
                          <m:t>𝒔</m:t>
                        </m:r>
                        <m:r>
                          <a:rPr lang="en-US" b="1" i="1" smtClean="0">
                            <a:latin typeface="Cambria Math"/>
                          </a:rPr>
                          <m:t>)</m:t>
                        </m:r>
                      </m:sub>
                    </m:sSub>
                  </m:oMath>
                </a14:m>
                <a:endParaRPr lang="en-NZ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4"/>
                <a:stretch>
                  <a:fillRect l="-1477" t="-1475" r="-1182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677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Aside from combustion alkanes are fairly unreactive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High strength of C-C bond and C-H means that it energetically unfavorable to break the bonds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C-C and C-H are non polar so unlikely to attract a polar molecule or 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NZ" dirty="0" err="1" smtClean="0"/>
              <a:t>Unreactivity</a:t>
            </a:r>
            <a:r>
              <a:rPr lang="en-NZ" dirty="0" smtClean="0"/>
              <a:t> of Alkanes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36590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Alkanes react with halogens in the presence of sunlight (UV light), there are no reactions in the dark at room temp. 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Called substitution reactions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Example: Methane and Chlorine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	CH</a:t>
            </a:r>
            <a:r>
              <a:rPr lang="en-US" baseline="-25000" dirty="0" smtClean="0">
                <a:solidFill>
                  <a:schemeClr val="bg1"/>
                </a:solidFill>
              </a:rPr>
              <a:t>4</a:t>
            </a:r>
            <a:r>
              <a:rPr lang="en-US" dirty="0" smtClean="0">
                <a:solidFill>
                  <a:schemeClr val="bg1"/>
                </a:solidFill>
              </a:rPr>
              <a:t> + Cl</a:t>
            </a:r>
            <a:r>
              <a:rPr lang="en-US" baseline="-25000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 CH</a:t>
            </a:r>
            <a:r>
              <a:rPr lang="en-US" baseline="-25000" dirty="0" smtClean="0">
                <a:solidFill>
                  <a:schemeClr val="bg1"/>
                </a:solidFill>
                <a:sym typeface="Wingdings" pitchFamily="2" charset="2"/>
              </a:rPr>
              <a:t>3</a:t>
            </a:r>
            <a:r>
              <a:rPr lang="en-US" dirty="0" smtClean="0">
                <a:solidFill>
                  <a:schemeClr val="bg1"/>
                </a:solidFill>
                <a:sym typeface="Wingdings" pitchFamily="2" charset="2"/>
              </a:rPr>
              <a:t>Cl  + 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HCl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NZ" dirty="0" smtClean="0"/>
              <a:t>Reactions of Alkanes with Halogens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5473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Ethane and Bromine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Structural Formulas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NZ" dirty="0" smtClean="0"/>
              <a:t>Reactions of Alkanes with Halogens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9980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redorbit.com/media/uploads/2009/04/8b1f8a23b4aa5bdae15881250f2a4b2c1-617x4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Free Radical Substitution - </a:t>
            </a:r>
            <a:r>
              <a:rPr lang="en-US" dirty="0" err="1" smtClean="0"/>
              <a:t>Uv</a:t>
            </a:r>
            <a:r>
              <a:rPr lang="en-US" dirty="0" smtClean="0"/>
              <a:t> Light</a:t>
            </a:r>
            <a:endParaRPr lang="en-N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>
                <a:normAutofit fontScale="92500"/>
              </a:bodyPr>
              <a:lstStyle/>
              <a:p>
                <a:r>
                  <a:rPr lang="en-US" b="1" dirty="0" smtClean="0"/>
                  <a:t>Initiation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𝐵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+</m:t>
                    </m:r>
                    <m:r>
                      <a:rPr lang="en-US" b="0" i="1" smtClean="0">
                        <a:latin typeface="Cambria Math"/>
                      </a:rPr>
                      <m:t>𝑈𝑣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latin typeface="Cambria Math"/>
                      </a:rPr>
                      <m:t>𝑙𝑖𝑔h𝑡</m:t>
                    </m:r>
                    <m:r>
                      <a:rPr lang="en-US" b="0" i="1" smtClean="0">
                        <a:latin typeface="Cambria Math"/>
                      </a:rPr>
                      <m:t>⇒</m:t>
                    </m:r>
                    <m:r>
                      <a:rPr lang="en-US" b="0" i="1" smtClean="0">
                        <a:latin typeface="Cambria Math"/>
                      </a:rPr>
                      <m:t>𝐵𝑟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en-US" b="0" i="1" smtClean="0">
                        <a:latin typeface="Cambria Math"/>
                      </a:rPr>
                      <m:t>+</m:t>
                    </m:r>
                    <m:r>
                      <a:rPr lang="en-US" b="0" i="1" smtClean="0">
                        <a:latin typeface="Cambria Math"/>
                      </a:rPr>
                      <m:t>𝐵𝑟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endParaRPr lang="en-NZ" dirty="0" smtClean="0"/>
              </a:p>
              <a:p>
                <a:r>
                  <a:rPr lang="en-US" b="1" dirty="0" smtClean="0"/>
                  <a:t>Propagation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𝐶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+</m:t>
                    </m:r>
                    <m:r>
                      <a:rPr lang="en-US" b="0" i="1" smtClean="0">
                        <a:latin typeface="Cambria Math"/>
                      </a:rPr>
                      <m:t>𝐵𝑟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∙ ⇒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𝐶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latin typeface="Cambria Math"/>
                        <a:ea typeface="Cambria Math"/>
                      </a:rPr>
                      <m:t>∙+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𝐻𝐵𝑟</m:t>
                    </m:r>
                  </m:oMath>
                </a14:m>
                <a:endParaRPr lang="en-US" b="0" i="1" dirty="0" smtClean="0">
                  <a:latin typeface="Cambria Math"/>
                  <a:ea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ea typeface="Cambria Math"/>
                      </a:rPr>
                      <m:t>𝐶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latin typeface="Cambria Math"/>
                        <a:ea typeface="Cambria Math"/>
                      </a:rPr>
                      <m:t>∙ +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𝐵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/>
                        <a:ea typeface="Cambria Math"/>
                      </a:rPr>
                      <m:t>⇒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𝐶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latin typeface="Cambria Math"/>
                        <a:ea typeface="Cambria Math"/>
                      </a:rPr>
                      <m:t>𝐵𝑟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+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𝐵𝑟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endParaRPr lang="en-US" b="0" i="1" dirty="0" smtClean="0">
                  <a:latin typeface="Cambria Math"/>
                  <a:ea typeface="Cambria Math"/>
                </a:endParaRPr>
              </a:p>
              <a:p>
                <a:r>
                  <a:rPr lang="en-US" b="1" dirty="0" smtClean="0">
                    <a:ea typeface="Cambria Math"/>
                  </a:rPr>
                  <a:t>Termination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ea typeface="Cambria Math"/>
                      </a:rPr>
                      <m:t>𝐵𝑟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∙+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𝐵𝑟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∙ ⇒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𝐵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b="0" dirty="0" smtClean="0">
                  <a:ea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𝐶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latin typeface="Cambria Math"/>
                        <a:ea typeface="Cambria Math"/>
                      </a:rPr>
                      <m:t>∙+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𝐵𝑟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∙ ⇒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𝐶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latin typeface="Cambria Math"/>
                        <a:ea typeface="Cambria Math"/>
                      </a:rPr>
                      <m:t>𝐵𝑟</m:t>
                    </m:r>
                  </m:oMath>
                </a14:m>
                <a:endParaRPr lang="en-US" b="0" dirty="0" smtClean="0">
                  <a:ea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𝐶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en-US" b="0" i="0" smtClean="0">
                        <a:latin typeface="Cambria Math"/>
                        <a:ea typeface="Cambria Math"/>
                      </a:rPr>
                      <m:t>+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  <a:ea typeface="Cambria Math"/>
                      </a:rPr>
                      <m:t>C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 ⇒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6</m:t>
                        </m:r>
                      </m:sub>
                    </m:sSub>
                  </m:oMath>
                </a14:m>
                <a:endParaRPr lang="en-NZ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4"/>
                <a:stretch>
                  <a:fillRect l="-1329" t="-1340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176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NZ" dirty="0" smtClean="0"/>
              <a:t>Methane and Chlorine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1158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Other Alkanes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React in a similar way: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29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rystmol.com/structures/diamo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07" y="0"/>
            <a:ext cx="9153507" cy="688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HOMOLOGOUS </a:t>
            </a:r>
            <a:r>
              <a:rPr lang="en-US" dirty="0">
                <a:solidFill>
                  <a:schemeClr val="bg1"/>
                </a:solidFill>
              </a:rPr>
              <a:t>SERIES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.</a:t>
            </a:r>
            <a:r>
              <a:rPr lang="en-US" dirty="0" smtClean="0"/>
              <a:t>1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Group of carbon compounds with the same general formula.</a:t>
            </a:r>
          </a:p>
          <a:p>
            <a:pPr lvl="1"/>
            <a:r>
              <a:rPr lang="en-US" dirty="0" smtClean="0"/>
              <a:t>Example:  Alkanes – CH</a:t>
            </a:r>
            <a:r>
              <a:rPr lang="en-US" baseline="-25000" dirty="0" smtClean="0"/>
              <a:t>4</a:t>
            </a:r>
            <a:r>
              <a:rPr lang="en-US" dirty="0" smtClean="0"/>
              <a:t>, 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r>
              <a:rPr lang="en-US" baseline="-25000" dirty="0" smtClean="0"/>
              <a:t>6</a:t>
            </a:r>
            <a:r>
              <a:rPr lang="en-US" dirty="0" smtClean="0"/>
              <a:t>, C</a:t>
            </a:r>
            <a:r>
              <a:rPr lang="en-US" baseline="-25000" dirty="0" smtClean="0"/>
              <a:t>3</a:t>
            </a:r>
            <a:r>
              <a:rPr lang="en-US" dirty="0" smtClean="0"/>
              <a:t>H</a:t>
            </a:r>
            <a:r>
              <a:rPr lang="en-US" baseline="-25000" dirty="0" smtClean="0"/>
              <a:t>8</a:t>
            </a:r>
            <a:r>
              <a:rPr lang="en-US" dirty="0" smtClean="0"/>
              <a:t> 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Differ by the quantity CH</a:t>
            </a:r>
            <a:r>
              <a:rPr lang="en-US" baseline="-25000" dirty="0" smtClean="0"/>
              <a:t>2</a:t>
            </a:r>
            <a:r>
              <a:rPr lang="en-US" dirty="0" smtClean="0"/>
              <a:t> groups</a:t>
            </a:r>
            <a:endParaRPr lang="en-NZ" dirty="0" smtClean="0"/>
          </a:p>
          <a:p>
            <a:r>
              <a:rPr lang="en-US" dirty="0" smtClean="0"/>
              <a:t>Similar chemical properties.</a:t>
            </a:r>
          </a:p>
        </p:txBody>
      </p:sp>
    </p:spTree>
    <p:extLst>
      <p:ext uri="{BB962C8B-B14F-4D97-AF65-F5344CB8AC3E}">
        <p14:creationId xmlns:p14="http://schemas.microsoft.com/office/powerpoint/2010/main" val="20466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redorbit.com/media/uploads/2009/04/8b1f8a23b4aa5bdae15881250f2a4b2c1-617x46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5638"/>
            <a:ext cx="9144000" cy="689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2936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Reactions of alkenes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11312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redorbit.com/media/uploads/2009/04/8b1f8a23b4aa5bdae15881250f2a4b2c1-617x46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NZ" dirty="0" smtClean="0"/>
              <a:t>Alkene Reactions</a:t>
            </a:r>
            <a:endParaRPr lang="en-N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>
                <a:normAutofit fontScale="92500" lnSpcReduction="20000"/>
              </a:bodyPr>
              <a:lstStyle/>
              <a:p>
                <a:r>
                  <a:rPr lang="en-US" dirty="0" smtClean="0"/>
                  <a:t>These simply require an alkene and a </a:t>
                </a:r>
                <a:r>
                  <a:rPr lang="en-US" b="1" dirty="0" smtClean="0">
                    <a:solidFill>
                      <a:srgbClr val="FF0000"/>
                    </a:solidFill>
                  </a:rPr>
                  <a:t>Halogen</a:t>
                </a:r>
                <a:r>
                  <a:rPr lang="en-US" dirty="0" smtClean="0"/>
                  <a:t>, </a:t>
                </a:r>
                <a:r>
                  <a:rPr lang="en-US" b="1" dirty="0" smtClean="0">
                    <a:solidFill>
                      <a:srgbClr val="FFC000"/>
                    </a:solidFill>
                  </a:rPr>
                  <a:t>hydrogen halide</a:t>
                </a:r>
                <a:r>
                  <a:rPr lang="en-US" dirty="0" smtClean="0"/>
                  <a:t>, </a:t>
                </a:r>
                <a:r>
                  <a:rPr lang="en-US" b="1" dirty="0" smtClean="0">
                    <a:solidFill>
                      <a:srgbClr val="FFFF00"/>
                    </a:solidFill>
                  </a:rPr>
                  <a:t>hydrogen gas</a:t>
                </a:r>
                <a:r>
                  <a:rPr lang="en-US" dirty="0" smtClean="0"/>
                  <a:t>, or </a:t>
                </a:r>
                <a:r>
                  <a:rPr lang="en-US" b="1" dirty="0" smtClean="0">
                    <a:solidFill>
                      <a:srgbClr val="00B0F0"/>
                    </a:solidFill>
                  </a:rPr>
                  <a:t>water.</a:t>
                </a:r>
              </a:p>
              <a:p>
                <a:r>
                  <a:rPr lang="en-US" dirty="0" smtClean="0"/>
                  <a:t>With a </a:t>
                </a:r>
                <a:r>
                  <a:rPr lang="en-US" b="1" dirty="0" smtClean="0">
                    <a:solidFill>
                      <a:srgbClr val="FF0000"/>
                    </a:solidFill>
                  </a:rPr>
                  <a:t>halogen</a:t>
                </a:r>
                <a:r>
                  <a:rPr lang="en-US" dirty="0" smtClean="0"/>
                  <a:t> or </a:t>
                </a:r>
                <a:r>
                  <a:rPr lang="en-US" b="1" dirty="0" smtClean="0">
                    <a:solidFill>
                      <a:srgbClr val="FFC000"/>
                    </a:solidFill>
                  </a:rPr>
                  <a:t>hydrogen halide</a:t>
                </a:r>
                <a:r>
                  <a:rPr lang="en-US" dirty="0" smtClean="0"/>
                  <a:t>, i.e.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𝐵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 smtClean="0"/>
                  <a:t>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𝐻𝐵𝑟</m:t>
                    </m:r>
                  </m:oMath>
                </a14:m>
                <a:r>
                  <a:rPr lang="en-US" dirty="0" smtClean="0"/>
                  <a:t> the alkene will simply just react as it is energetically favorable. This forms a Halogenoalkane.</a:t>
                </a:r>
              </a:p>
              <a:p>
                <a:r>
                  <a:rPr lang="en-US" dirty="0" smtClean="0"/>
                  <a:t>With </a:t>
                </a:r>
                <a:r>
                  <a:rPr lang="en-US" b="1" dirty="0" smtClean="0">
                    <a:solidFill>
                      <a:srgbClr val="FFFF00"/>
                    </a:solidFill>
                  </a:rPr>
                  <a:t>hydrogen </a:t>
                </a:r>
                <a:r>
                  <a:rPr lang="en-US" dirty="0" smtClean="0"/>
                  <a:t>the reaction requires a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𝑁𝑖</m:t>
                    </m:r>
                  </m:oMath>
                </a14:m>
                <a:r>
                  <a:rPr lang="en-US" dirty="0" smtClean="0"/>
                  <a:t> Catalyst for the reaction to take place. This forms an alkane.</a:t>
                </a:r>
              </a:p>
              <a:p>
                <a:r>
                  <a:rPr lang="en-US" dirty="0" smtClean="0"/>
                  <a:t>With </a:t>
                </a:r>
                <a:r>
                  <a:rPr lang="en-US" b="1" dirty="0" smtClean="0">
                    <a:solidFill>
                      <a:srgbClr val="00B0F0"/>
                    </a:solidFill>
                  </a:rPr>
                  <a:t>water</a:t>
                </a:r>
                <a:r>
                  <a:rPr lang="en-US" dirty="0" smtClean="0"/>
                  <a:t> the reaction requires heating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𝑆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dirty="0" smtClean="0"/>
                  <a:t> catalyst and this reaction form an alcohol.</a:t>
                </a:r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endParaRPr lang="en-NZ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5"/>
                <a:stretch>
                  <a:fillRect l="-1329" t="-3217" r="-739" b="-10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786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redorbit.com/media/uploads/2009/04/8b1f8a23b4aa5bdae15881250f2a4b2c1-617x46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Alkenes undergo addition reactions</a:t>
            </a:r>
          </a:p>
          <a:p>
            <a:r>
              <a:rPr lang="en-US" dirty="0" smtClean="0"/>
              <a:t>Basically: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NZ" dirty="0" smtClean="0"/>
              <a:t>Addition Reactions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08508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redorbit.com/media/uploads/2009/04/8b1f8a23b4aa5bdae15881250f2a4b2c1-617x46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Alkenes and Halogens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Alkenes and Hydrogen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NZ" dirty="0" smtClean="0"/>
              <a:t>Alkene Reactions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5289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redorbit.com/media/uploads/2009/04/8b1f8a23b4aa5bdae15881250f2a4b2c1-617x46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Alkenes and hydrogen halides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NZ" dirty="0" smtClean="0"/>
              <a:t>Alkene Reactions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1874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Alkenes and water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NZ" dirty="0" smtClean="0"/>
              <a:t>Alkene Reactions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44721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Addition of Bromine water</a:t>
            </a:r>
          </a:p>
          <a:p>
            <a:pPr lvl="1"/>
            <a:r>
              <a:rPr lang="en-US" dirty="0" smtClean="0"/>
              <a:t>Alkene + Bromine water = orange to colorless</a:t>
            </a:r>
          </a:p>
          <a:p>
            <a:pPr lvl="1"/>
            <a:r>
              <a:rPr lang="en-US" dirty="0" smtClean="0"/>
              <a:t>Alkane + Bromine water = no color change</a:t>
            </a:r>
          </a:p>
          <a:p>
            <a:r>
              <a:rPr lang="en-US" dirty="0" smtClean="0"/>
              <a:t>Reaction that is occurring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NZ" dirty="0" smtClean="0"/>
              <a:t>Distinguishing between alkanes and alkenes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14780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www.redorbit.com/media/uploads/2009/04/8b1f8a23b4aa5bdae15881250f2a4b2c1-617x46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Polymerization</a:t>
            </a:r>
            <a:endParaRPr lang="en-N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en-US" dirty="0" smtClean="0"/>
                  <a:t>The alkenes double bond breaks to allow it to attach to another alkene and addition polymerization occurs.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92D050"/>
                        </a:solidFill>
                        <a:latin typeface="Cambria Math"/>
                      </a:rPr>
                      <m:t>𝑛𝐶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92D05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92D050"/>
                            </a:solidFill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92D05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solidFill>
                          <a:srgbClr val="92D050"/>
                        </a:solidFill>
                        <a:latin typeface="Cambria Math"/>
                      </a:rPr>
                      <m:t>𝐶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92D05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92D050"/>
                            </a:solidFill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92D05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⇒</m:t>
                    </m:r>
                    <m:d>
                      <m:dPr>
                        <m:ctrlPr>
                          <a:rPr lang="en-US" b="0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𝐶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i="1">
                            <a:solidFill>
                              <a:srgbClr val="FFFF00"/>
                            </a:solidFill>
                            <a:latin typeface="Cambria Math"/>
                          </a:rPr>
                          <m:t>𝐶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solidFill>
                          <a:srgbClr val="FFFF00"/>
                        </a:solidFill>
                        <a:latin typeface="Cambria Math"/>
                      </a:rPr>
                      <m:t>𝑛</m:t>
                    </m:r>
                  </m:oMath>
                </a14:m>
                <a:endParaRPr lang="en-NZ" dirty="0" smtClean="0">
                  <a:solidFill>
                    <a:srgbClr val="FFFF00"/>
                  </a:solidFill>
                </a:endParaRPr>
              </a:p>
              <a:p>
                <a:r>
                  <a:rPr lang="en-US" dirty="0" err="1" smtClean="0">
                    <a:solidFill>
                      <a:srgbClr val="92D050"/>
                    </a:solidFill>
                  </a:rPr>
                  <a:t>Ethene</a:t>
                </a:r>
                <a:r>
                  <a:rPr lang="en-US" dirty="0" smtClean="0">
                    <a:solidFill>
                      <a:srgbClr val="92D050"/>
                    </a:solidFill>
                  </a:rPr>
                  <a:t>   </a:t>
                </a:r>
                <a:r>
                  <a:rPr lang="en-US" dirty="0" smtClean="0"/>
                  <a:t>   </a:t>
                </a:r>
                <a:r>
                  <a:rPr lang="en-US" dirty="0" smtClean="0">
                    <a:sym typeface="Wingdings" pitchFamily="2" charset="2"/>
                  </a:rPr>
                  <a:t>   </a:t>
                </a:r>
                <a:r>
                  <a:rPr lang="en-US" dirty="0" err="1" smtClean="0">
                    <a:solidFill>
                      <a:srgbClr val="FFFF00"/>
                    </a:solidFill>
                    <a:sym typeface="Wingdings" pitchFamily="2" charset="2"/>
                  </a:rPr>
                  <a:t>Polyethane</a:t>
                </a:r>
                <a:endParaRPr lang="en-US" dirty="0" smtClean="0">
                  <a:solidFill>
                    <a:srgbClr val="FFFF00"/>
                  </a:solidFill>
                  <a:sym typeface="Wingdings" pitchFamily="2" charset="2"/>
                </a:endParaRPr>
              </a:p>
              <a:p>
                <a:r>
                  <a:rPr lang="en-US" dirty="0" smtClean="0">
                    <a:solidFill>
                      <a:schemeClr val="bg1"/>
                    </a:solidFill>
                    <a:sym typeface="Wingdings" pitchFamily="2" charset="2"/>
                  </a:rPr>
                  <a:t>Other Examples: </a:t>
                </a:r>
                <a:r>
                  <a:rPr lang="en-US" dirty="0" err="1" smtClean="0">
                    <a:solidFill>
                      <a:schemeClr val="bg1"/>
                    </a:solidFill>
                    <a:sym typeface="Wingdings" pitchFamily="2" charset="2"/>
                  </a:rPr>
                  <a:t>polyvinylchoride</a:t>
                </a:r>
                <a:r>
                  <a:rPr lang="en-US" dirty="0" smtClean="0">
                    <a:solidFill>
                      <a:schemeClr val="bg1"/>
                    </a:solidFill>
                    <a:sym typeface="Wingdings" pitchFamily="2" charset="2"/>
                  </a:rPr>
                  <a:t> and </a:t>
                </a:r>
                <a:r>
                  <a:rPr lang="en-US" dirty="0" err="1" smtClean="0">
                    <a:solidFill>
                      <a:schemeClr val="bg1"/>
                    </a:solidFill>
                    <a:sym typeface="Wingdings" pitchFamily="2" charset="2"/>
                  </a:rPr>
                  <a:t>polypropene</a:t>
                </a:r>
                <a:endParaRPr lang="en-NZ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5"/>
                <a:stretch>
                  <a:fillRect l="-1477" t="-1475" r="-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313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redorbit.com/media/uploads/2009/04/8b1f8a23b4aa5bdae15881250f2a4b2c1-617x462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2936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Reactions of alcohols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11312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redorbit.com/media/uploads/2009/04/8b1f8a23b4aa5bdae15881250f2a4b2c1-617x462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9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Functional Group – OH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Have higher </a:t>
            </a:r>
            <a:r>
              <a:rPr lang="en-US" dirty="0" err="1" smtClean="0">
                <a:solidFill>
                  <a:schemeClr val="bg1"/>
                </a:solidFill>
              </a:rPr>
              <a:t>bp</a:t>
            </a:r>
            <a:r>
              <a:rPr lang="en-US" dirty="0" smtClean="0">
                <a:solidFill>
                  <a:schemeClr val="bg1"/>
                </a:solidFill>
              </a:rPr>
              <a:t> than alkanes as a result of </a:t>
            </a:r>
            <a:r>
              <a:rPr lang="en-US" dirty="0" err="1" smtClean="0">
                <a:solidFill>
                  <a:schemeClr val="bg1"/>
                </a:solidFill>
              </a:rPr>
              <a:t>Hbonding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Soluble in water due to </a:t>
            </a:r>
            <a:r>
              <a:rPr lang="en-US" dirty="0" err="1" smtClean="0">
                <a:solidFill>
                  <a:schemeClr val="bg1"/>
                </a:solidFill>
              </a:rPr>
              <a:t>Hbonding</a:t>
            </a:r>
            <a:r>
              <a:rPr lang="en-US" dirty="0" smtClean="0">
                <a:solidFill>
                  <a:schemeClr val="bg1"/>
                </a:solidFill>
              </a:rPr>
              <a:t>, however solubility decreases with length of C chain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/>
              <a:t>A</a:t>
            </a:r>
            <a:r>
              <a:rPr lang="en-US" dirty="0" smtClean="0"/>
              <a:t>lcohols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5877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rystmol.com/structures/diamo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07" y="0"/>
            <a:ext cx="9153507" cy="6881836"/>
          </a:xfrm>
          <a:prstGeom prst="rect">
            <a:avLst/>
          </a:prstGeom>
          <a:solidFill>
            <a:schemeClr val="tx1"/>
          </a:solidFill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Examples of Homologous Series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446" y="1628800"/>
            <a:ext cx="8229600" cy="4525963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Alcohols</a:t>
            </a:r>
            <a:endParaRPr lang="en-US" dirty="0"/>
          </a:p>
        </p:txBody>
      </p:sp>
      <p:pic>
        <p:nvPicPr>
          <p:cNvPr id="1026" name="Picture 2" descr="http://graducation.weebly.com/uploads/1/7/1/6/17166896/6956115_orig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21" y="2852936"/>
            <a:ext cx="8064049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48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Depends on the number of H atoms attached to the carbon with the OH group on it</a:t>
            </a:r>
          </a:p>
          <a:p>
            <a:pPr lvl="1"/>
            <a:r>
              <a:rPr lang="en-US" dirty="0" smtClean="0"/>
              <a:t>One C – Primary</a:t>
            </a:r>
          </a:p>
          <a:p>
            <a:pPr lvl="1"/>
            <a:r>
              <a:rPr lang="en-US" dirty="0" smtClean="0"/>
              <a:t>Two C – </a:t>
            </a:r>
            <a:r>
              <a:rPr lang="en-US" dirty="0" err="1" smtClean="0"/>
              <a:t>Sencondary</a:t>
            </a:r>
            <a:endParaRPr lang="en-US" dirty="0" smtClean="0"/>
          </a:p>
          <a:p>
            <a:pPr lvl="1"/>
            <a:r>
              <a:rPr lang="en-US" dirty="0" smtClean="0"/>
              <a:t>Three C – Tertiary</a:t>
            </a:r>
          </a:p>
          <a:p>
            <a:r>
              <a:rPr lang="en-US" dirty="0" smtClean="0"/>
              <a:t>Examples: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Primary, Secondary and Tertiary Alcohols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8192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Combustion of Alcohols – in a supply of Oxygen</a:t>
            </a:r>
          </a:p>
          <a:p>
            <a:pPr lvl="1"/>
            <a:r>
              <a:rPr lang="en-US" dirty="0" smtClean="0"/>
              <a:t>Example  Combustion of Ethanol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Reactions of alcohols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6212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4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Oxidation</a:t>
            </a:r>
          </a:p>
          <a:p>
            <a:pPr lvl="1"/>
            <a:r>
              <a:rPr lang="en-US" dirty="0" smtClean="0"/>
              <a:t>Primary Alcohols – 1</a:t>
            </a:r>
            <a:r>
              <a:rPr lang="en-US" baseline="30000" dirty="0" smtClean="0"/>
              <a:t>st</a:t>
            </a:r>
            <a:r>
              <a:rPr lang="en-US" dirty="0" smtClean="0"/>
              <a:t> oxidized to an aldehyde and the aldehyde is oxidized to a carboxylic acid (dichromate is usually the oxidizing agent)</a:t>
            </a:r>
            <a:endParaRPr lang="en-US" dirty="0"/>
          </a:p>
          <a:p>
            <a:pPr lvl="1"/>
            <a:r>
              <a:rPr lang="en-US" dirty="0" smtClean="0"/>
              <a:t>Example: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Reactions of alcohols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70027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Oxidation </a:t>
            </a:r>
          </a:p>
          <a:p>
            <a:pPr lvl="1"/>
            <a:r>
              <a:rPr lang="en-US" dirty="0" smtClean="0"/>
              <a:t>Secondary Alcohols – oxidized into ketones, dichromate oxidizing agent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Example: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Reactions of alcohols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1808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Oxidation</a:t>
            </a:r>
          </a:p>
          <a:p>
            <a:pPr lvl="1"/>
            <a:r>
              <a:rPr lang="en-US" dirty="0" smtClean="0"/>
              <a:t>Tertiary alcohols – resistant to oxidation!!!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Reactions of alcohols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64009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700"/>
            <a:ext cx="91567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Aldehydes and Ketones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33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700"/>
            <a:ext cx="91567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BP of ketones are similar to those of aldehydes of similar molar mass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Aldehydes have higher </a:t>
            </a:r>
            <a:r>
              <a:rPr lang="en-US" dirty="0" err="1" smtClean="0">
                <a:solidFill>
                  <a:schemeClr val="bg1"/>
                </a:solidFill>
              </a:rPr>
              <a:t>bp</a:t>
            </a:r>
            <a:r>
              <a:rPr lang="en-US" dirty="0" smtClean="0">
                <a:solidFill>
                  <a:schemeClr val="bg1"/>
                </a:solidFill>
              </a:rPr>
              <a:t> than alkanes – aldehydes are polar and alkanes are non polar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Soluble in water due to their polarity and because they can </a:t>
            </a:r>
            <a:r>
              <a:rPr lang="en-US" dirty="0" err="1" smtClean="0">
                <a:solidFill>
                  <a:schemeClr val="bg1"/>
                </a:solidFill>
              </a:rPr>
              <a:t>hbond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Solubility decreases as the hydrogen chain gets longer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NZ" dirty="0" smtClean="0"/>
              <a:t>Physical Properties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9721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700"/>
            <a:ext cx="91567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Aldehydes can be oxidized by heating with acidified dichromate, ketones are resistant to oxidation</a:t>
            </a:r>
          </a:p>
          <a:p>
            <a:r>
              <a:rPr lang="en-US" dirty="0" smtClean="0"/>
              <a:t>Example: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Reactions of aldehydes and ketones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70959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6988"/>
            <a:ext cx="922972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Carboxylic Acids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24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6988"/>
            <a:ext cx="922972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Carboxylic acids – have high </a:t>
            </a:r>
            <a:r>
              <a:rPr lang="en-US" dirty="0" err="1" smtClean="0">
                <a:solidFill>
                  <a:schemeClr val="bg1"/>
                </a:solidFill>
              </a:rPr>
              <a:t>bp</a:t>
            </a:r>
            <a:r>
              <a:rPr lang="en-US" dirty="0" smtClean="0">
                <a:solidFill>
                  <a:schemeClr val="bg1"/>
                </a:solidFill>
              </a:rPr>
              <a:t> compared to aldehydes due to </a:t>
            </a:r>
            <a:r>
              <a:rPr lang="en-US" dirty="0" err="1" smtClean="0">
                <a:solidFill>
                  <a:schemeClr val="bg1"/>
                </a:solidFill>
              </a:rPr>
              <a:t>hbonding</a:t>
            </a:r>
            <a:r>
              <a:rPr lang="en-US" dirty="0" smtClean="0">
                <a:solidFill>
                  <a:schemeClr val="bg1"/>
                </a:solidFill>
              </a:rPr>
              <a:t>. And compared to alcohols of similar molar mass as they have to O atoms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Physical Properties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6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crystmol.com/structures/diamo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07" y="0"/>
            <a:ext cx="9153507" cy="688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Melting and Boling Point of Series</a:t>
            </a:r>
            <a:endParaRPr lang="en-NZ" dirty="0">
              <a:solidFill>
                <a:schemeClr val="bg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03584"/>
            <a:ext cx="5544616" cy="3674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4022487" y="6516052"/>
            <a:ext cx="7390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dirty="0" smtClean="0">
                <a:hlinkClick r:id="rId5"/>
              </a:rPr>
              <a:t>http://www.chemistryrules.me.uk/junior/organic.htm</a:t>
            </a:r>
            <a:endParaRPr lang="en-NZ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5517232"/>
            <a:ext cx="7416824" cy="70788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As number of carbon atoms increases the boiling and melting points of a homologous series increases.</a:t>
            </a:r>
            <a:endParaRPr lang="en-NZ" sz="2000" b="1" dirty="0"/>
          </a:p>
        </p:txBody>
      </p:sp>
    </p:spTree>
    <p:extLst>
      <p:ext uri="{BB962C8B-B14F-4D97-AF65-F5344CB8AC3E}">
        <p14:creationId xmlns:p14="http://schemas.microsoft.com/office/powerpoint/2010/main" val="246972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6988"/>
            <a:ext cx="922972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Halogenoalkane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86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6988"/>
            <a:ext cx="922972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Contain a halogen as a functional group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Have higher </a:t>
            </a:r>
            <a:r>
              <a:rPr lang="en-US" dirty="0" err="1" smtClean="0">
                <a:solidFill>
                  <a:schemeClr val="bg1"/>
                </a:solidFill>
              </a:rPr>
              <a:t>bp</a:t>
            </a:r>
            <a:r>
              <a:rPr lang="en-US" dirty="0" smtClean="0">
                <a:solidFill>
                  <a:schemeClr val="bg1"/>
                </a:solidFill>
              </a:rPr>
              <a:t> than alkanes with the same number of C in the chain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Properties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16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6988"/>
            <a:ext cx="922972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Primary, Secondary and </a:t>
            </a:r>
            <a:r>
              <a:rPr lang="en-US" dirty="0" err="1" smtClean="0"/>
              <a:t>Teritiary</a:t>
            </a:r>
            <a:endParaRPr lang="en-US" dirty="0" smtClean="0"/>
          </a:p>
          <a:p>
            <a:pPr lvl="1"/>
            <a:r>
              <a:rPr lang="en-US" dirty="0" smtClean="0"/>
              <a:t>Same as alcohol classification</a:t>
            </a:r>
          </a:p>
          <a:p>
            <a:r>
              <a:rPr lang="en-US" dirty="0" smtClean="0"/>
              <a:t>Example: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Classification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7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6988"/>
            <a:ext cx="922972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err="1" smtClean="0"/>
              <a:t>Halogenalkanes</a:t>
            </a:r>
            <a:r>
              <a:rPr lang="en-US" dirty="0" smtClean="0"/>
              <a:t> usually undergo substitution reactions, called </a:t>
            </a:r>
            <a:r>
              <a:rPr lang="en-US" dirty="0" err="1" smtClean="0"/>
              <a:t>nucleophillic</a:t>
            </a:r>
            <a:r>
              <a:rPr lang="en-US" dirty="0" smtClean="0"/>
              <a:t> substitution (nucleophile = negatively charged ion with a lone electron pair)</a:t>
            </a:r>
          </a:p>
          <a:p>
            <a:r>
              <a:rPr lang="en-US" dirty="0" smtClean="0"/>
              <a:t>Example: 1-bromopropane heated with aqueous sodium hydroxide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Nucleophilic</a:t>
            </a:r>
            <a:r>
              <a:rPr lang="en-US" dirty="0" smtClean="0">
                <a:solidFill>
                  <a:schemeClr val="bg1"/>
                </a:solidFill>
              </a:rPr>
              <a:t> substitution reactions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34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6988"/>
            <a:ext cx="922972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S</a:t>
            </a:r>
            <a:r>
              <a:rPr lang="en-US" baseline="-25000" dirty="0" smtClean="0"/>
              <a:t>N</a:t>
            </a:r>
            <a:r>
              <a:rPr lang="en-US" dirty="0" smtClean="0"/>
              <a:t>2 Mechanism</a:t>
            </a:r>
          </a:p>
          <a:p>
            <a:r>
              <a:rPr lang="en-US" dirty="0" smtClean="0"/>
              <a:t>Example: </a:t>
            </a:r>
            <a:r>
              <a:rPr lang="en-US" dirty="0" err="1" smtClean="0"/>
              <a:t>Bromoethane</a:t>
            </a:r>
            <a:r>
              <a:rPr lang="en-US" dirty="0" smtClean="0"/>
              <a:t> and Sodium hydroxide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Primary </a:t>
            </a:r>
            <a:r>
              <a:rPr lang="en-US" dirty="0" err="1" smtClean="0">
                <a:solidFill>
                  <a:schemeClr val="bg1"/>
                </a:solidFill>
              </a:rPr>
              <a:t>Halogenoalkane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61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6988"/>
            <a:ext cx="9229726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S</a:t>
            </a:r>
            <a:r>
              <a:rPr lang="en-US" baseline="-25000" dirty="0" smtClean="0"/>
              <a:t>N</a:t>
            </a:r>
            <a:r>
              <a:rPr lang="en-US" dirty="0" smtClean="0"/>
              <a:t>1 Mechanism</a:t>
            </a:r>
          </a:p>
          <a:p>
            <a:r>
              <a:rPr lang="en-US" dirty="0" smtClean="0"/>
              <a:t>Example: 2 – </a:t>
            </a:r>
            <a:r>
              <a:rPr lang="en-US" dirty="0" err="1" smtClean="0"/>
              <a:t>bromo</a:t>
            </a:r>
            <a:r>
              <a:rPr lang="en-US" dirty="0" smtClean="0"/>
              <a:t> – 2 </a:t>
            </a:r>
            <a:r>
              <a:rPr lang="en-US" dirty="0" err="1" smtClean="0"/>
              <a:t>methylpropane</a:t>
            </a:r>
            <a:r>
              <a:rPr lang="en-US" dirty="0" smtClean="0"/>
              <a:t> with sodium hydroxide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Tertiary </a:t>
            </a:r>
            <a:r>
              <a:rPr lang="en-US" dirty="0" err="1" smtClean="0">
                <a:solidFill>
                  <a:schemeClr val="bg1"/>
                </a:solidFill>
              </a:rPr>
              <a:t>Halogenoalkane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85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700"/>
            <a:ext cx="91567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2936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Reactions Pathways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172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mtClean="0"/>
              <a:t>Reaction Pathways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3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6350"/>
            <a:ext cx="9156700" cy="68834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Example: Pathways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616624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Design a pathway for the conversion of 2-butene to butanone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81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rystmol.com/structures/diamo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07" y="0"/>
            <a:ext cx="9153507" cy="688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Types of Formulas</a:t>
            </a:r>
            <a:endParaRPr lang="en-NZ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en-US" b="1" dirty="0" smtClean="0"/>
              <a:t>Empirical Formula</a:t>
            </a:r>
          </a:p>
          <a:p>
            <a:pPr lvl="1"/>
            <a:r>
              <a:rPr lang="en-US" dirty="0" smtClean="0"/>
              <a:t>The lowest whole number ratio of elements in a compound.</a:t>
            </a:r>
          </a:p>
          <a:p>
            <a:r>
              <a:rPr lang="en-US" b="1" dirty="0" smtClean="0"/>
              <a:t>Molecular Formula</a:t>
            </a:r>
          </a:p>
          <a:p>
            <a:pPr lvl="1"/>
            <a:r>
              <a:rPr lang="en-US" dirty="0" smtClean="0"/>
              <a:t>Shows the actual numbers of all the atoms in a molecule of the compound.</a:t>
            </a:r>
          </a:p>
          <a:p>
            <a:r>
              <a:rPr lang="en-US" b="1" dirty="0" smtClean="0"/>
              <a:t>Structural Formula</a:t>
            </a:r>
          </a:p>
          <a:p>
            <a:pPr lvl="1"/>
            <a:r>
              <a:rPr lang="en-US" dirty="0" smtClean="0"/>
              <a:t>Shows the way in which the molecules are bonded together with each other, useful when visualizing the shape of molecules.</a:t>
            </a:r>
          </a:p>
        </p:txBody>
      </p:sp>
    </p:spTree>
    <p:extLst>
      <p:ext uri="{BB962C8B-B14F-4D97-AF65-F5344CB8AC3E}">
        <p14:creationId xmlns:p14="http://schemas.microsoft.com/office/powerpoint/2010/main" val="334294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rystmol.com/structures/diamo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07" y="0"/>
            <a:ext cx="9153507" cy="6881836"/>
          </a:xfrm>
          <a:prstGeom prst="rect">
            <a:avLst/>
          </a:prstGeom>
          <a:solidFill>
            <a:schemeClr val="tx1"/>
          </a:solidFill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Examples: Types of Formulas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2819614"/>
              </p:ext>
            </p:extLst>
          </p:nvPr>
        </p:nvGraphicFramePr>
        <p:xfrm>
          <a:off x="457200" y="1600200"/>
          <a:ext cx="8229600" cy="5120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Compound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Empirical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Molecular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Structural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Condensed</a:t>
                      </a:r>
                      <a:r>
                        <a:rPr lang="en-US" baseline="0" dirty="0" smtClean="0"/>
                        <a:t> Structural Formula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Ethane</a:t>
                      </a:r>
                    </a:p>
                    <a:p>
                      <a:endParaRPr lang="en-US" sz="2400" dirty="0" smtClean="0"/>
                    </a:p>
                    <a:p>
                      <a:endParaRPr lang="en-US" sz="2400" dirty="0" smtClean="0"/>
                    </a:p>
                    <a:p>
                      <a:endParaRPr lang="en-US" sz="2400" dirty="0" smtClean="0"/>
                    </a:p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CH</a:t>
                      </a:r>
                      <a:r>
                        <a:rPr lang="en-US" sz="2400" baseline="-25000" dirty="0" smtClean="0"/>
                        <a:t>2</a:t>
                      </a:r>
                      <a:endParaRPr lang="en-US" sz="2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</a:t>
                      </a:r>
                      <a:r>
                        <a:rPr lang="en-US" sz="2400" baseline="-25000" dirty="0" smtClean="0"/>
                        <a:t>2</a:t>
                      </a:r>
                      <a:r>
                        <a:rPr lang="en-US" sz="2400" dirty="0" smtClean="0"/>
                        <a:t>H</a:t>
                      </a:r>
                      <a:r>
                        <a:rPr lang="en-US" sz="2400" baseline="-25000" dirty="0" smtClean="0"/>
                        <a:t>6</a:t>
                      </a:r>
                      <a:endParaRPr lang="en-US" sz="2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Ethanoic</a:t>
                      </a:r>
                      <a:r>
                        <a:rPr lang="en-US" sz="2400" baseline="0" dirty="0" smtClean="0"/>
                        <a:t> Acid</a:t>
                      </a:r>
                    </a:p>
                    <a:p>
                      <a:endParaRPr lang="en-US" sz="2400" baseline="0" dirty="0" smtClean="0"/>
                    </a:p>
                    <a:p>
                      <a:endParaRPr lang="en-US" sz="2400" baseline="0" dirty="0" smtClean="0"/>
                    </a:p>
                    <a:p>
                      <a:endParaRPr lang="en-US" sz="2400" baseline="0" dirty="0" smtClean="0"/>
                    </a:p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CH</a:t>
                      </a:r>
                      <a:r>
                        <a:rPr lang="en-US" sz="2400" baseline="-25000" dirty="0" smtClean="0"/>
                        <a:t>2</a:t>
                      </a:r>
                      <a:r>
                        <a:rPr lang="en-US" sz="2400" dirty="0" smtClean="0"/>
                        <a:t>O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</a:t>
                      </a:r>
                      <a:r>
                        <a:rPr lang="en-US" sz="2400" baseline="-25000" dirty="0" smtClean="0"/>
                        <a:t>2</a:t>
                      </a:r>
                      <a:r>
                        <a:rPr lang="en-US" sz="2400" dirty="0" smtClean="0"/>
                        <a:t>H</a:t>
                      </a:r>
                      <a:r>
                        <a:rPr lang="en-US" sz="2400" baseline="-25000" dirty="0" smtClean="0"/>
                        <a:t>4</a:t>
                      </a:r>
                      <a:r>
                        <a:rPr lang="en-US" sz="2400" dirty="0" smtClean="0"/>
                        <a:t>O</a:t>
                      </a:r>
                      <a:r>
                        <a:rPr lang="en-US" sz="2400" baseline="-25000" dirty="0" smtClean="0"/>
                        <a:t>2</a:t>
                      </a:r>
                      <a:endParaRPr lang="en-US" sz="2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367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46000"/>
            <a:ext cx="91567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Benzene – C</a:t>
            </a:r>
            <a:r>
              <a:rPr lang="en-US" baseline="-25000" dirty="0" smtClean="0">
                <a:solidFill>
                  <a:schemeClr val="bg1"/>
                </a:solidFill>
              </a:rPr>
              <a:t>6</a:t>
            </a:r>
            <a:r>
              <a:rPr lang="en-US" dirty="0" smtClean="0">
                <a:solidFill>
                  <a:schemeClr val="bg1"/>
                </a:solidFill>
              </a:rPr>
              <a:t>H</a:t>
            </a:r>
            <a:r>
              <a:rPr lang="en-US" baseline="-25000" dirty="0" smtClean="0">
                <a:solidFill>
                  <a:schemeClr val="bg1"/>
                </a:solidFill>
              </a:rPr>
              <a:t>6</a:t>
            </a:r>
            <a:r>
              <a:rPr lang="en-US" dirty="0" smtClean="0">
                <a:solidFill>
                  <a:schemeClr val="bg1"/>
                </a:solidFill>
              </a:rPr>
              <a:t> – a ringed organic compound</a:t>
            </a: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Aromatic – compound containing a benzene ring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Aliphatic – compounds without benzene rings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NZ" dirty="0" smtClean="0">
                <a:solidFill>
                  <a:schemeClr val="bg1"/>
                </a:solidFill>
              </a:rPr>
              <a:t>Benzene and Aromatic Compounds</a:t>
            </a:r>
            <a:endParaRPr lang="en-NZ" dirty="0">
              <a:solidFill>
                <a:schemeClr val="bg1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74776"/>
            <a:ext cx="178117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450976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450976"/>
            <a:ext cx="1656184" cy="1838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583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7564</TotalTime>
  <Words>1778</Words>
  <Application>Microsoft Office PowerPoint</Application>
  <PresentationFormat>On-screen Show (4:3)</PresentationFormat>
  <Paragraphs>337</Paragraphs>
  <Slides>68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69" baseType="lpstr">
      <vt:lpstr>Office Theme</vt:lpstr>
      <vt:lpstr>Organic Chemistry CDO IB Chemistry sl</vt:lpstr>
      <vt:lpstr>Introduction to Organic Chemistry</vt:lpstr>
      <vt:lpstr>Introduction to Organic Chemistry</vt:lpstr>
      <vt:lpstr>HOMOLOGOUS SERIES .1</vt:lpstr>
      <vt:lpstr>Examples of Homologous Series</vt:lpstr>
      <vt:lpstr>Melting and Boling Point of Series</vt:lpstr>
      <vt:lpstr>Types of Formulas</vt:lpstr>
      <vt:lpstr>Examples: Types of Formulas</vt:lpstr>
      <vt:lpstr>Benzene and Aromatic Compounds</vt:lpstr>
      <vt:lpstr>Structural Isomers</vt:lpstr>
      <vt:lpstr>Structural Isomers</vt:lpstr>
      <vt:lpstr>Isomers</vt:lpstr>
      <vt:lpstr>Organic Compound Notation</vt:lpstr>
      <vt:lpstr>Nomenclature</vt:lpstr>
      <vt:lpstr>Organic Nomenclature</vt:lpstr>
      <vt:lpstr>Examples</vt:lpstr>
      <vt:lpstr>Organic Nomenclature</vt:lpstr>
      <vt:lpstr>Alkanes</vt:lpstr>
      <vt:lpstr>Alkenes</vt:lpstr>
      <vt:lpstr>Alcohols</vt:lpstr>
      <vt:lpstr>Halogenoalkanes</vt:lpstr>
      <vt:lpstr>Aldehydes</vt:lpstr>
      <vt:lpstr>Keytones</vt:lpstr>
      <vt:lpstr>Carboxylic acids</vt:lpstr>
      <vt:lpstr>ORGANIC NOMENCATURE</vt:lpstr>
      <vt:lpstr>ORGANIC NOMENCATURE</vt:lpstr>
      <vt:lpstr>ORGANIC NOMENCATURE</vt:lpstr>
      <vt:lpstr>ORGANIC NOMENCATURE</vt:lpstr>
      <vt:lpstr>ORGANIC NOMENCATURE</vt:lpstr>
      <vt:lpstr>ORGANIC NOMENCATURE</vt:lpstr>
      <vt:lpstr>ORGANIC NOMENCATURE</vt:lpstr>
      <vt:lpstr>Reactions of alkanes</vt:lpstr>
      <vt:lpstr>Combustion</vt:lpstr>
      <vt:lpstr>Unreactivity of Alkanes</vt:lpstr>
      <vt:lpstr>Reactions of Alkanes with Halogens</vt:lpstr>
      <vt:lpstr>Reactions of Alkanes with Halogens</vt:lpstr>
      <vt:lpstr>Free Radical Substitution - Uv Light</vt:lpstr>
      <vt:lpstr>Methane and Chlorine</vt:lpstr>
      <vt:lpstr>Other Alkanes</vt:lpstr>
      <vt:lpstr>Reactions of alkenes</vt:lpstr>
      <vt:lpstr>Alkene Reactions</vt:lpstr>
      <vt:lpstr>Addition Reactions</vt:lpstr>
      <vt:lpstr>Alkene Reactions</vt:lpstr>
      <vt:lpstr>Alkene Reactions</vt:lpstr>
      <vt:lpstr>Alkene Reactions</vt:lpstr>
      <vt:lpstr>Distinguishing between alkanes and alkenes</vt:lpstr>
      <vt:lpstr>Polymerization</vt:lpstr>
      <vt:lpstr>Reactions of alcohols</vt:lpstr>
      <vt:lpstr>Alcohols</vt:lpstr>
      <vt:lpstr>Primary, Secondary and Tertiary Alcohols</vt:lpstr>
      <vt:lpstr>Reactions of alcohols</vt:lpstr>
      <vt:lpstr>Reactions of alcohols</vt:lpstr>
      <vt:lpstr>Reactions of alcohols</vt:lpstr>
      <vt:lpstr>Reactions of alcohols</vt:lpstr>
      <vt:lpstr>Aldehydes and Ketones</vt:lpstr>
      <vt:lpstr>Physical Properties</vt:lpstr>
      <vt:lpstr>Reactions of aldehydes and ketones</vt:lpstr>
      <vt:lpstr>Carboxylic Acids</vt:lpstr>
      <vt:lpstr>Physical Properties</vt:lpstr>
      <vt:lpstr>Halogenoalkane</vt:lpstr>
      <vt:lpstr>Properties</vt:lpstr>
      <vt:lpstr>Classification</vt:lpstr>
      <vt:lpstr>Nucleophilic substitution reactions</vt:lpstr>
      <vt:lpstr>Primary Halogenoalkane</vt:lpstr>
      <vt:lpstr>Tertiary Halogenoalkane</vt:lpstr>
      <vt:lpstr>Reactions Pathways</vt:lpstr>
      <vt:lpstr>Reaction Pathways</vt:lpstr>
      <vt:lpstr>Example: Pathways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IB CHEM</dc:title>
  <dc:creator>Daniel</dc:creator>
  <cp:lastModifiedBy>Administrator</cp:lastModifiedBy>
  <cp:revision>150</cp:revision>
  <dcterms:created xsi:type="dcterms:W3CDTF">2011-09-05T01:49:57Z</dcterms:created>
  <dcterms:modified xsi:type="dcterms:W3CDTF">2015-04-13T17:01:43Z</dcterms:modified>
</cp:coreProperties>
</file>